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4" r:id="rId6"/>
    <p:sldMasterId id="2147483667" r:id="rId7"/>
    <p:sldMasterId id="2147483686" r:id="rId8"/>
  </p:sldMasterIdLst>
  <p:notesMasterIdLst>
    <p:notesMasterId r:id="rId15"/>
  </p:notesMasterIdLst>
  <p:sldIdLst>
    <p:sldId id="288" r:id="rId9"/>
    <p:sldId id="282" r:id="rId10"/>
    <p:sldId id="285" r:id="rId11"/>
    <p:sldId id="283" r:id="rId12"/>
    <p:sldId id="29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Stephens" initials="DS" lastIdx="2" clrIdx="0">
    <p:extLst>
      <p:ext uri="{19B8F6BF-5375-455C-9EA6-DF929625EA0E}">
        <p15:presenceInfo xmlns:p15="http://schemas.microsoft.com/office/powerpoint/2012/main" userId="S-1-5-21-2071871815-1101490383-653798387-720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132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A31F0-452D-4067-9E60-2DE4511F9D2E}" type="datetimeFigureOut">
              <a:rPr lang="en-GB" smtClean="0"/>
              <a:t>28/02/2023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7491F-C261-4345-B10B-FE18AACD5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61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on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08000"/>
            <a:ext cx="5424000" cy="5040000"/>
          </a:xfrm>
          <a:prstGeom prst="rect">
            <a:avLst/>
          </a:prstGeom>
        </p:spPr>
        <p:txBody>
          <a:bodyPr/>
          <a:lstStyle>
            <a:lvl1pPr>
              <a:defRPr sz="2933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3946" indent="-378875">
              <a:buFont typeface="Arial" panose="020B0604020202020204" pitchFamily="34" charset="0"/>
              <a:buChar char="•"/>
              <a:defRPr sz="2667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770" indent="-302676">
              <a:defRPr sz="24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1479" indent="-302676">
              <a:defRPr sz="2133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619" y="1008000"/>
            <a:ext cx="5424000" cy="5040000"/>
          </a:xfrm>
          <a:prstGeom prst="rect">
            <a:avLst/>
          </a:prstGeom>
        </p:spPr>
        <p:txBody>
          <a:bodyPr/>
          <a:lstStyle>
            <a:lvl1pPr>
              <a:defRPr sz="2933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3946" indent="-378875">
              <a:buFont typeface="Arial" panose="020B0604020202020204" pitchFamily="34" charset="0"/>
              <a:buChar char="•"/>
              <a:defRPr lang="en-US" sz="2667" kern="1200" dirty="0" smtClean="0">
                <a:solidFill>
                  <a:srgbClr val="141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93770" indent="-302676">
              <a:defRPr sz="24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1479" indent="-302676">
              <a:defRPr sz="2133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0000" y="0"/>
            <a:ext cx="11184619" cy="864000"/>
          </a:xfrm>
          <a:prstGeom prst="rect">
            <a:avLst/>
          </a:prstGeom>
        </p:spPr>
        <p:txBody>
          <a:bodyPr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1">
                <a:solidFill>
                  <a:srgbClr val="672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51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layout - on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80000" y="1008000"/>
            <a:ext cx="11184619" cy="5040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933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5459" indent="-285744">
              <a:buFont typeface="Arial" pitchFamily="34" charset="0"/>
              <a:buChar char="•"/>
              <a:defRPr sz="2667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916" indent="-228594">
              <a:defRPr sz="24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371" indent="-228594">
              <a:defRPr sz="2133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827" indent="-228594">
              <a:defRPr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0000" y="0"/>
            <a:ext cx="11184619" cy="864000"/>
          </a:xfrm>
          <a:prstGeom prst="rect">
            <a:avLst/>
          </a:prstGeom>
        </p:spPr>
        <p:txBody>
          <a:bodyPr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1">
                <a:solidFill>
                  <a:srgbClr val="672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3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layout - proj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80000" y="1008000"/>
            <a:ext cx="11184619" cy="5040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3733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5459" indent="-285744">
              <a:buFont typeface="Arial" pitchFamily="34" charset="0"/>
              <a:buChar char="•"/>
              <a:defRPr sz="32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916" indent="-228594">
              <a:defRPr sz="2667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371" indent="-228594">
              <a:defRPr sz="24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827" indent="-228594">
              <a:defRPr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0000" y="0"/>
            <a:ext cx="11184619" cy="864000"/>
          </a:xfrm>
          <a:prstGeom prst="rect">
            <a:avLst/>
          </a:prstGeom>
        </p:spPr>
        <p:txBody>
          <a:bodyPr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1">
                <a:solidFill>
                  <a:srgbClr val="672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52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proj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08000"/>
            <a:ext cx="5424000" cy="5040000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3946" indent="-378875">
              <a:buFont typeface="Arial" panose="020B0604020202020204" pitchFamily="34" charset="0"/>
              <a:buChar char="•"/>
              <a:defRPr sz="32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770" indent="-302676">
              <a:defRPr sz="2667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1479" indent="-302676">
              <a:defRPr sz="24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619" y="1008000"/>
            <a:ext cx="5424000" cy="5040000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3946" indent="-378875">
              <a:buFont typeface="Arial" panose="020B0604020202020204" pitchFamily="34" charset="0"/>
              <a:buChar char="•"/>
              <a:defRPr lang="en-US" sz="3200" kern="1200" dirty="0" smtClean="0">
                <a:solidFill>
                  <a:srgbClr val="141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93770" indent="-302676">
              <a:defRPr sz="2667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1479" indent="-302676">
              <a:defRPr sz="24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141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0000" y="0"/>
            <a:ext cx="11184619" cy="864000"/>
          </a:xfrm>
          <a:prstGeom prst="rect">
            <a:avLst/>
          </a:prstGeom>
        </p:spPr>
        <p:txBody>
          <a:bodyPr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1">
                <a:solidFill>
                  <a:srgbClr val="672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14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49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3429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6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12192000" cy="361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616"/>
            <a:ext cx="12192000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235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12192000" cy="361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616"/>
            <a:ext cx="12192000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466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12192000" cy="361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616"/>
            <a:ext cx="12192000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88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.kirk@walsall.gov.u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6660BE-8D4E-44AE-8975-9047FE213323}"/>
              </a:ext>
            </a:extLst>
          </p:cNvPr>
          <p:cNvSpPr txBox="1"/>
          <p:nvPr/>
        </p:nvSpPr>
        <p:spPr>
          <a:xfrm>
            <a:off x="1225710" y="4304634"/>
            <a:ext cx="71546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Resources and Transformation</a:t>
            </a:r>
          </a:p>
          <a:p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November 2022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56CDA-31AA-4CFB-A4F4-2EEDC3277F06}"/>
              </a:ext>
            </a:extLst>
          </p:cNvPr>
          <p:cNvSpPr txBox="1"/>
          <p:nvPr/>
        </p:nvSpPr>
        <p:spPr>
          <a:xfrm>
            <a:off x="1225710" y="3356676"/>
            <a:ext cx="419018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Programme Management Team</a:t>
            </a:r>
          </a:p>
          <a:p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Helen Kirk</a:t>
            </a:r>
          </a:p>
          <a:p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Rajaysri Patel</a:t>
            </a:r>
          </a:p>
          <a:p>
            <a:endParaRPr lang="en-GB" sz="16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0CBB4E-2FA8-C44A-964D-D6A60FD2C868}"/>
              </a:ext>
            </a:extLst>
          </p:cNvPr>
          <p:cNvSpPr txBox="1"/>
          <p:nvPr/>
        </p:nvSpPr>
        <p:spPr>
          <a:xfrm>
            <a:off x="3084353" y="2008609"/>
            <a:ext cx="6131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Capital Programme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2022 - 2026</a:t>
            </a:r>
          </a:p>
        </p:txBody>
      </p:sp>
    </p:spTree>
    <p:extLst>
      <p:ext uri="{BB962C8B-B14F-4D97-AF65-F5344CB8AC3E}">
        <p14:creationId xmlns:p14="http://schemas.microsoft.com/office/powerpoint/2010/main" val="2437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dirty="0"/>
              <a:t>The Community Capital Programme aims to provide grants to Community and Voluntary sector organisations in order to deliver capital improvements to premises in the Bloxwich and Walsall Town Deal areas. 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Grants are available to eligible organisations to refurbish and upgrade buildings to provide enhanced learning &amp; support environments and to provide individuals with skills needed for work activity.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Community Capital Programme</a:t>
            </a:r>
          </a:p>
        </p:txBody>
      </p:sp>
    </p:spTree>
    <p:extLst>
      <p:ext uri="{BB962C8B-B14F-4D97-AF65-F5344CB8AC3E}">
        <p14:creationId xmlns:p14="http://schemas.microsoft.com/office/powerpoint/2010/main" val="33087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000" dirty="0"/>
              <a:t>Seeks submissions for funding from local </a:t>
            </a:r>
            <a:r>
              <a:rPr lang="en-GB" sz="2000" dirty="0">
                <a:solidFill>
                  <a:schemeClr val="tx1"/>
                </a:solidFill>
              </a:rPr>
              <a:t>Voluntary and Community Sector (VCS) and Social Enterprise organisations in Bloxwich and Walsall Town centres through </a:t>
            </a:r>
            <a:r>
              <a:rPr lang="en-GB" sz="2000" dirty="0"/>
              <a:t>an open call/application process</a:t>
            </a:r>
          </a:p>
          <a:p>
            <a:pPr marL="0" indent="0">
              <a:buNone/>
            </a:pPr>
            <a:endParaRPr lang="en-GB" sz="900" dirty="0"/>
          </a:p>
          <a:p>
            <a:r>
              <a:rPr lang="en-GB" sz="2000" dirty="0">
                <a:solidFill>
                  <a:schemeClr val="tx1"/>
                </a:solidFill>
              </a:rPr>
              <a:t>Aiming to support 73 organisations during the programme life cycle</a:t>
            </a:r>
          </a:p>
          <a:p>
            <a:endParaRPr lang="en-GB" sz="9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No current minimum or maximum grant amounts set</a:t>
            </a:r>
          </a:p>
          <a:p>
            <a:endParaRPr lang="en-GB" sz="9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Payment schedules will be agreed with individual applicants</a:t>
            </a:r>
          </a:p>
          <a:p>
            <a:endParaRPr lang="en-GB" sz="9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Walsall Council procurement rules must be applied</a:t>
            </a:r>
          </a:p>
          <a:p>
            <a:endParaRPr lang="en-GB" sz="9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Mandatory Learning outputs are </a:t>
            </a:r>
            <a:r>
              <a:rPr lang="en-GB" sz="2000" b="1" dirty="0">
                <a:solidFill>
                  <a:schemeClr val="tx1"/>
                </a:solidFill>
              </a:rPr>
              <a:t>in direct </a:t>
            </a:r>
            <a:r>
              <a:rPr lang="en-GB" sz="2000" dirty="0">
                <a:solidFill>
                  <a:schemeClr val="tx1"/>
                </a:solidFill>
              </a:rPr>
              <a:t>and can be delivered by a third party</a:t>
            </a:r>
          </a:p>
          <a:p>
            <a:endParaRPr lang="en-GB" sz="9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Organisations will be asked to describe additional health and wellbeing outputs planned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Community Capital Programme</a:t>
            </a:r>
          </a:p>
        </p:txBody>
      </p:sp>
    </p:spTree>
    <p:extLst>
      <p:ext uri="{BB962C8B-B14F-4D97-AF65-F5344CB8AC3E}">
        <p14:creationId xmlns:p14="http://schemas.microsoft.com/office/powerpoint/2010/main" val="173537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80000" y="1022554"/>
            <a:ext cx="7169497" cy="502544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GB" sz="1800" b="1" dirty="0">
                <a:effectLst/>
                <a:ea typeface="Calibri" panose="020F0502020204030204" pitchFamily="34" charset="0"/>
              </a:rPr>
              <a:t>To be eligible you must meet the following criteria: 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Calibri" panose="020F0502020204030204" pitchFamily="34" charset="0"/>
              </a:rPr>
              <a:t>Voluntary sector organisations (this includes Community Interest Companies/Organisations, Charities</a:t>
            </a:r>
            <a:r>
              <a:rPr lang="en-GB" sz="1800" dirty="0">
                <a:ea typeface="Calibri" panose="020F0502020204030204" pitchFamily="34" charset="0"/>
              </a:rPr>
              <a:t> &amp; </a:t>
            </a:r>
            <a:r>
              <a:rPr lang="en-GB" sz="1800" dirty="0">
                <a:effectLst/>
                <a:ea typeface="Calibri" panose="020F0502020204030204" pitchFamily="34" charset="0"/>
              </a:rPr>
              <a:t>Company limited by guarantee.</a:t>
            </a:r>
            <a:endParaRPr lang="en-GB" sz="18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Calibri" panose="020F0502020204030204" pitchFamily="34" charset="0"/>
              </a:rPr>
              <a:t>Organisation and proposed project must be within Bloxwich and / or Walsall </a:t>
            </a:r>
            <a:r>
              <a:rPr lang="en-GB" sz="1800" dirty="0" smtClean="0">
                <a:effectLst/>
                <a:ea typeface="Calibri" panose="020F0502020204030204" pitchFamily="34" charset="0"/>
              </a:rPr>
              <a:t>Town Deal area. 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Calibri" panose="020F0502020204030204" pitchFamily="34" charset="0"/>
              </a:rPr>
              <a:t>Subsidy Control Aid threshold may apply; however, this will be assessed. 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Calibri" panose="020F0502020204030204" pitchFamily="34" charset="0"/>
              </a:rPr>
              <a:t>Proposed project must contribute to the </a:t>
            </a:r>
          </a:p>
          <a:p>
            <a:pPr marL="0" lvl="0" indent="0">
              <a:spcAft>
                <a:spcPts val="300"/>
              </a:spcAft>
              <a:buNone/>
            </a:pPr>
            <a:r>
              <a:rPr lang="en-GB" sz="1800" dirty="0">
                <a:ea typeface="Calibri" panose="020F0502020204030204" pitchFamily="34" charset="0"/>
              </a:rPr>
              <a:t>     </a:t>
            </a:r>
            <a:r>
              <a:rPr lang="en-GB" sz="1800" dirty="0">
                <a:effectLst/>
                <a:ea typeface="Calibri" panose="020F0502020204030204" pitchFamily="34" charset="0"/>
              </a:rPr>
              <a:t>overall aims and objectives of the programme.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Eligibility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13ED9DB-3B59-44B9-8493-5C470D3D7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2" t="29363" r="23692" b="31568"/>
          <a:stretch/>
        </p:blipFill>
        <p:spPr>
          <a:xfrm>
            <a:off x="8799871" y="969185"/>
            <a:ext cx="3043567" cy="2868850"/>
          </a:xfrm>
          <a:prstGeom prst="rect">
            <a:avLst/>
          </a:prstGeom>
        </p:spPr>
      </p:pic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49E8F56-65FF-43B5-A09E-69D833B2B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3" t="27301" r="5907" b="27217"/>
          <a:stretch/>
        </p:blipFill>
        <p:spPr>
          <a:xfrm>
            <a:off x="5625399" y="3429000"/>
            <a:ext cx="3420278" cy="27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2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8522" y="65035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ea typeface="+mn-lt"/>
                <a:cs typeface="+mn-lt"/>
              </a:rPr>
              <a:t>	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48697" y="1348897"/>
            <a:ext cx="9773264" cy="4493342"/>
          </a:xfrm>
          <a:prstGeom prst="rect">
            <a:avLst/>
          </a:prstGeom>
          <a:solidFill>
            <a:srgbClr val="660F57"/>
          </a:solidFill>
          <a:ln>
            <a:solidFill>
              <a:srgbClr val="660F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48697" y="1405353"/>
            <a:ext cx="9607502" cy="41118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 algn="ctr" defTabSz="457200">
              <a:spcBef>
                <a:spcPct val="20000"/>
              </a:spcBef>
            </a:pPr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Next steps</a:t>
            </a:r>
          </a:p>
          <a:p>
            <a:pPr marL="342900" indent="-342900" algn="ctr" defTabSz="457200">
              <a:spcBef>
                <a:spcPct val="20000"/>
              </a:spcBef>
            </a:pPr>
            <a:endParaRPr lang="en-GB" sz="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algn="ctr" defTabSz="457200">
              <a:spcBef>
                <a:spcPct val="20000"/>
              </a:spcBef>
            </a:pPr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Expression of interest will open for submissions - February 2023</a:t>
            </a:r>
          </a:p>
          <a:p>
            <a:pPr marL="342900" indent="-342900" algn="ctr" defTabSz="457200">
              <a:spcBef>
                <a:spcPct val="20000"/>
              </a:spcBef>
            </a:pPr>
            <a:endParaRPr lang="en-GB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algn="ctr" defTabSz="457200">
              <a:spcBef>
                <a:spcPct val="20000"/>
              </a:spcBef>
            </a:pPr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If EOI is approved you will be invited to submit a full application. </a:t>
            </a:r>
          </a:p>
          <a:p>
            <a:pPr marL="342900" indent="-342900" algn="ctr" defTabSz="457200">
              <a:spcBef>
                <a:spcPct val="20000"/>
              </a:spcBef>
            </a:pPr>
            <a:endParaRPr lang="en-GB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algn="ctr" defTabSz="457200">
              <a:spcBef>
                <a:spcPct val="20000"/>
              </a:spcBef>
            </a:pPr>
            <a:endParaRPr lang="en-GB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algn="ctr" defTabSz="457200">
              <a:spcBef>
                <a:spcPct val="20000"/>
              </a:spcBef>
            </a:pPr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Details of the programme and rounds can be found at:</a:t>
            </a:r>
          </a:p>
          <a:p>
            <a:pPr marL="342900" indent="-342900" algn="ctr" defTabSz="457200">
              <a:spcBef>
                <a:spcPct val="20000"/>
              </a:spcBef>
            </a:pPr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 https://go.walsall.gov.uk/business/regeneration-and-investment/bloxwich-and-walsall-town-deal</a:t>
            </a:r>
          </a:p>
        </p:txBody>
      </p:sp>
    </p:spTree>
    <p:extLst>
      <p:ext uri="{BB962C8B-B14F-4D97-AF65-F5344CB8AC3E}">
        <p14:creationId xmlns:p14="http://schemas.microsoft.com/office/powerpoint/2010/main" val="352651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DC7032-5565-4B13-907D-CC4E55FFF026}"/>
              </a:ext>
            </a:extLst>
          </p:cNvPr>
          <p:cNvSpPr/>
          <p:nvPr/>
        </p:nvSpPr>
        <p:spPr>
          <a:xfrm>
            <a:off x="2261420" y="1199537"/>
            <a:ext cx="7688825" cy="4493342"/>
          </a:xfrm>
          <a:prstGeom prst="rect">
            <a:avLst/>
          </a:prstGeom>
          <a:solidFill>
            <a:srgbClr val="660F57"/>
          </a:solidFill>
          <a:ln>
            <a:solidFill>
              <a:srgbClr val="660F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 dirty="0">
                <a:cs typeface="Calibri"/>
              </a:rPr>
              <a:t>Contact details:</a:t>
            </a:r>
          </a:p>
          <a:p>
            <a:pPr algn="ctr"/>
            <a:endParaRPr lang="en-GB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cs typeface="Calibri"/>
              </a:rPr>
              <a:t>Helen Kirk: Programme Management Officer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cs typeface="Calibri"/>
              </a:rPr>
              <a:t>Landline: 01922 653094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Helen.kirk@walsall.gov.uk</a:t>
            </a:r>
            <a:r>
              <a:rPr lang="en-GB" sz="20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 algn="ctr"/>
            <a:endParaRPr lang="en-GB" sz="2000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GB" sz="2000" b="1" u="sng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GB" sz="2000" b="1" u="sng" dirty="0">
                <a:solidFill>
                  <a:schemeClr val="bg1"/>
                </a:solidFill>
                <a:ea typeface="+mn-lt"/>
                <a:cs typeface="+mn-lt"/>
              </a:rPr>
              <a:t>Communitycapital@walsall.gov.uk</a:t>
            </a:r>
          </a:p>
          <a:p>
            <a:pPr algn="ctr"/>
            <a:endParaRPr lang="en-GB" sz="2000" dirty="0">
              <a:solidFill>
                <a:srgbClr val="D41A67"/>
              </a:solidFill>
              <a:cs typeface="Calibri"/>
            </a:endParaRPr>
          </a:p>
          <a:p>
            <a:pPr algn="ctr"/>
            <a:endParaRPr lang="en-GB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0585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/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Wingdings" charset="2"/>
          <a:buNone/>
          <a:tabLst/>
          <a:defRPr sz="2200" baseline="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/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Wingdings" charset="2"/>
          <a:buNone/>
          <a:tabLst/>
          <a:defRPr sz="2200" baseline="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/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Wingdings" charset="2"/>
          <a:buNone/>
          <a:tabLst/>
          <a:defRPr sz="2200" baseline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oud Powerpoint Template 16x9" id="{0DDE4D53-7C97-4E12-95A7-6C6718A0C72A}" vid="{6052A52B-A092-4D1D-BB3D-6241DD214321}"/>
    </a:ext>
  </a:extLst>
</a:theme>
</file>

<file path=ppt/theme/theme5.xml><?xml version="1.0" encoding="utf-8"?>
<a:theme xmlns:a="http://schemas.openxmlformats.org/drawingml/2006/main" name="5_Office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31765"/>
      </a:hlink>
      <a:folHlink>
        <a:srgbClr val="D31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/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Wingdings" charset="2"/>
          <a:buNone/>
          <a:tabLst/>
          <a:defRPr sz="2200" baseline="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a9783d-28d5-4cc0-a06d-9dd3fecb714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CBA9BF9632E42B79EAE9BC05B425A" ma:contentTypeVersion="14" ma:contentTypeDescription="Create a new document." ma:contentTypeScope="" ma:versionID="5b11824669b1d6f6ca67287b3d54b7e6">
  <xsd:schema xmlns:xsd="http://www.w3.org/2001/XMLSchema" xmlns:xs="http://www.w3.org/2001/XMLSchema" xmlns:p="http://schemas.microsoft.com/office/2006/metadata/properties" xmlns:ns3="eea9783d-28d5-4cc0-a06d-9dd3fecb7142" xmlns:ns4="99aaf6d9-31b3-4d63-bb73-41bc76350541" targetNamespace="http://schemas.microsoft.com/office/2006/metadata/properties" ma:root="true" ma:fieldsID="7d3d914cfb244b21993831dca2a54324" ns3:_="" ns4:_="">
    <xsd:import namespace="eea9783d-28d5-4cc0-a06d-9dd3fecb7142"/>
    <xsd:import namespace="99aaf6d9-31b3-4d63-bb73-41bc763505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783d-28d5-4cc0-a06d-9dd3fecb7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af6d9-31b3-4d63-bb73-41bc763505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90A37E-CEBD-4F9C-BD72-D867F25889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EEC65A-7E14-4B44-A32B-6A7B9E1E362A}">
  <ds:schemaRefs>
    <ds:schemaRef ds:uri="http://schemas.microsoft.com/office/2006/documentManagement/types"/>
    <ds:schemaRef ds:uri="99aaf6d9-31b3-4d63-bb73-41bc7635054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ea9783d-28d5-4cc0-a06d-9dd3fecb71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B1770B-FA1C-4281-A2EA-7050E330B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783d-28d5-4cc0-a06d-9dd3fecb7142"/>
    <ds:schemaRef ds:uri="99aaf6d9-31b3-4d63-bb73-41bc76350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302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</vt:lpstr>
      <vt:lpstr>Calibri</vt:lpstr>
      <vt:lpstr>Symbol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Community Capital Programme</vt:lpstr>
      <vt:lpstr>Community Capital Programme</vt:lpstr>
      <vt:lpstr>Eligibility</vt:lpstr>
      <vt:lpstr>PowerPoint Presentation</vt:lpstr>
      <vt:lpstr>PowerPoint Presentation</vt:lpstr>
    </vt:vector>
  </TitlesOfParts>
  <Company>Walsall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Country Growth Hub Partner Briefing Walsall Council Business Support</dc:title>
  <dc:creator>Daniel Turner</dc:creator>
  <cp:lastModifiedBy>Marianna Solodcaia</cp:lastModifiedBy>
  <cp:revision>27</cp:revision>
  <dcterms:created xsi:type="dcterms:W3CDTF">2021-11-17T16:54:08Z</dcterms:created>
  <dcterms:modified xsi:type="dcterms:W3CDTF">2023-02-28T12:02:33Z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0x010100C9FCBA9BF9632E42B79EAE9BC05B425A</vt:lpwstr>
  </property>
</Properties>
</file>