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sldIdLst>
    <p:sldId id="256" r:id="rId5"/>
    <p:sldId id="328" r:id="rId6"/>
    <p:sldId id="258" r:id="rId7"/>
    <p:sldId id="306" r:id="rId8"/>
    <p:sldId id="321" r:id="rId9"/>
    <p:sldId id="271" r:id="rId10"/>
    <p:sldId id="324" r:id="rId11"/>
    <p:sldId id="263" r:id="rId12"/>
    <p:sldId id="325" r:id="rId13"/>
    <p:sldId id="322" r:id="rId14"/>
    <p:sldId id="265" r:id="rId15"/>
    <p:sldId id="279" r:id="rId16"/>
    <p:sldId id="302" r:id="rId17"/>
    <p:sldId id="270" r:id="rId18"/>
    <p:sldId id="304" r:id="rId19"/>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34811E-05DB-4037-A088-4BEF2D7514BE}">
          <p14:sldIdLst>
            <p14:sldId id="256"/>
            <p14:sldId id="328"/>
            <p14:sldId id="258"/>
            <p14:sldId id="306"/>
            <p14:sldId id="321"/>
            <p14:sldId id="271"/>
            <p14:sldId id="324"/>
            <p14:sldId id="263"/>
            <p14:sldId id="325"/>
            <p14:sldId id="322"/>
            <p14:sldId id="265"/>
            <p14:sldId id="279"/>
            <p14:sldId id="302"/>
          </p14:sldIdLst>
        </p14:section>
        <p14:section name="Untitled Section" id="{DB6477EB-6844-4A92-8EBD-9F8912DA1974}">
          <p14:sldIdLst>
            <p14:sldId id="270"/>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AA364-F025-4026-AEFB-AFF47C6713AC}" v="2" dt="2023-02-28T13:58:08.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F8E894-1E38-4BC9-8BF8-49DEE9D626A8}"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49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19386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191402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96432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F8E894-1E38-4BC9-8BF8-49DEE9D626A8}"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42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381039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227163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310951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260054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132B6C-71E0-43C6-B8C8-17CDA1FCD248}" type="datetimeFigureOut">
              <a:rPr lang="en-GB" smtClean="0"/>
              <a:t>28/02/2023</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F8E894-1E38-4BC9-8BF8-49DEE9D626A8}" type="slidenum">
              <a:rPr lang="en-GB" smtClean="0"/>
              <a:t>‹#›</a:t>
            </a:fld>
            <a:endParaRPr lang="en-GB" dirty="0"/>
          </a:p>
        </p:txBody>
      </p:sp>
    </p:spTree>
    <p:extLst>
      <p:ext uri="{BB962C8B-B14F-4D97-AF65-F5344CB8AC3E}">
        <p14:creationId xmlns:p14="http://schemas.microsoft.com/office/powerpoint/2010/main" val="190783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132B6C-71E0-43C6-B8C8-17CDA1FCD248}" type="datetimeFigureOut">
              <a:rPr lang="en-GB" smtClean="0"/>
              <a:t>28/02/2023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F8E894-1E38-4BC9-8BF8-49DEE9D626A8}" type="slidenum">
              <a:rPr lang="en-GB" smtClean="0"/>
              <a:t>‹#›</a:t>
            </a:fld>
            <a:endParaRPr lang="en-GB" dirty="0"/>
          </a:p>
        </p:txBody>
      </p:sp>
    </p:spTree>
    <p:extLst>
      <p:ext uri="{BB962C8B-B14F-4D97-AF65-F5344CB8AC3E}">
        <p14:creationId xmlns:p14="http://schemas.microsoft.com/office/powerpoint/2010/main" val="275287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132B6C-71E0-43C6-B8C8-17CDA1FCD248}" type="datetimeFigureOut">
              <a:rPr lang="en-GB" smtClean="0"/>
              <a:t>28/02/2023</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F8E894-1E38-4BC9-8BF8-49DEE9D626A8}"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1672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Integrated Communities Pilot </a:t>
            </a:r>
          </a:p>
        </p:txBody>
      </p:sp>
      <p:sp>
        <p:nvSpPr>
          <p:cNvPr id="3" name="Subtitle 2"/>
          <p:cNvSpPr>
            <a:spLocks noGrp="1"/>
          </p:cNvSpPr>
          <p:nvPr>
            <p:ph type="subTitle" idx="1"/>
          </p:nvPr>
        </p:nvSpPr>
        <p:spPr/>
        <p:txBody>
          <a:bodyPr/>
          <a:lstStyle/>
          <a:p>
            <a:pPr algn="r"/>
            <a:r>
              <a:rPr lang="en-GB" dirty="0"/>
              <a:t>Update</a:t>
            </a:r>
          </a:p>
          <a:p>
            <a:pPr algn="r"/>
            <a:r>
              <a:rPr lang="en-GB" dirty="0"/>
              <a:t>March 2023</a:t>
            </a: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1142211" y="366301"/>
            <a:ext cx="5245215" cy="1517964"/>
          </a:xfrm>
          <a:prstGeom prst="rect">
            <a:avLst/>
          </a:prstGeom>
          <a:noFill/>
        </p:spPr>
      </p:pic>
      <p:grpSp>
        <p:nvGrpSpPr>
          <p:cNvPr id="5" name="Group 4"/>
          <p:cNvGrpSpPr>
            <a:grpSpLocks noChangeAspect="1"/>
          </p:cNvGrpSpPr>
          <p:nvPr/>
        </p:nvGrpSpPr>
        <p:grpSpPr bwMode="auto">
          <a:xfrm>
            <a:off x="9169376" y="397941"/>
            <a:ext cx="1494884" cy="1245735"/>
            <a:chOff x="3792" y="4411"/>
            <a:chExt cx="3565" cy="2975"/>
          </a:xfrm>
        </p:grpSpPr>
        <p:sp>
          <p:nvSpPr>
            <p:cNvPr id="6" name="Rectangle 5"/>
            <p:cNvSpPr>
              <a:spLocks noChangeAspect="1" noChangeArrowheads="1"/>
            </p:cNvSpPr>
            <p:nvPr/>
          </p:nvSpPr>
          <p:spPr bwMode="auto">
            <a:xfrm>
              <a:off x="3792" y="4411"/>
              <a:ext cx="52" cy="29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dirty="0"/>
            </a:p>
          </p:txBody>
        </p:sp>
        <p:sp>
          <p:nvSpPr>
            <p:cNvPr id="7" name="Freeform 6"/>
            <p:cNvSpPr>
              <a:spLocks noChangeAspect="1" noEditPoints="1"/>
            </p:cNvSpPr>
            <p:nvPr/>
          </p:nvSpPr>
          <p:spPr bwMode="auto">
            <a:xfrm>
              <a:off x="4120" y="5558"/>
              <a:ext cx="380" cy="465"/>
            </a:xfrm>
            <a:custGeom>
              <a:avLst/>
              <a:gdLst>
                <a:gd name="T0" fmla="*/ 0 w 116"/>
                <a:gd name="T1" fmla="*/ 0 h 142"/>
                <a:gd name="T2" fmla="*/ 48 w 116"/>
                <a:gd name="T3" fmla="*/ 0 h 142"/>
                <a:gd name="T4" fmla="*/ 116 w 116"/>
                <a:gd name="T5" fmla="*/ 68 h 142"/>
                <a:gd name="T6" fmla="*/ 48 w 116"/>
                <a:gd name="T7" fmla="*/ 142 h 142"/>
                <a:gd name="T8" fmla="*/ 0 w 116"/>
                <a:gd name="T9" fmla="*/ 142 h 142"/>
                <a:gd name="T10" fmla="*/ 0 w 116"/>
                <a:gd name="T11" fmla="*/ 0 h 142"/>
                <a:gd name="T12" fmla="*/ 18 w 116"/>
                <a:gd name="T13" fmla="*/ 126 h 142"/>
                <a:gd name="T14" fmla="*/ 50 w 116"/>
                <a:gd name="T15" fmla="*/ 126 h 142"/>
                <a:gd name="T16" fmla="*/ 97 w 116"/>
                <a:gd name="T17" fmla="*/ 70 h 142"/>
                <a:gd name="T18" fmla="*/ 50 w 116"/>
                <a:gd name="T19" fmla="*/ 16 h 142"/>
                <a:gd name="T20" fmla="*/ 18 w 116"/>
                <a:gd name="T21" fmla="*/ 16 h 142"/>
                <a:gd name="T22" fmla="*/ 18 w 116"/>
                <a:gd name="T23"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 name="Freeform 7"/>
            <p:cNvSpPr>
              <a:spLocks noChangeAspect="1" noEditPoints="1"/>
            </p:cNvSpPr>
            <p:nvPr/>
          </p:nvSpPr>
          <p:spPr bwMode="auto">
            <a:xfrm>
              <a:off x="4533" y="5676"/>
              <a:ext cx="308" cy="354"/>
            </a:xfrm>
            <a:custGeom>
              <a:avLst/>
              <a:gdLst>
                <a:gd name="T0" fmla="*/ 93 w 95"/>
                <a:gd name="T1" fmla="*/ 72 h 107"/>
                <a:gd name="T2" fmla="*/ 49 w 95"/>
                <a:gd name="T3" fmla="*/ 107 h 107"/>
                <a:gd name="T4" fmla="*/ 0 w 95"/>
                <a:gd name="T5" fmla="*/ 53 h 107"/>
                <a:gd name="T6" fmla="*/ 48 w 95"/>
                <a:gd name="T7" fmla="*/ 0 h 107"/>
                <a:gd name="T8" fmla="*/ 94 w 95"/>
                <a:gd name="T9" fmla="*/ 59 h 107"/>
                <a:gd name="T10" fmla="*/ 18 w 95"/>
                <a:gd name="T11" fmla="*/ 59 h 107"/>
                <a:gd name="T12" fmla="*/ 50 w 95"/>
                <a:gd name="T13" fmla="*/ 92 h 107"/>
                <a:gd name="T14" fmla="*/ 76 w 95"/>
                <a:gd name="T15" fmla="*/ 72 h 107"/>
                <a:gd name="T16" fmla="*/ 93 w 95"/>
                <a:gd name="T17" fmla="*/ 72 h 107"/>
                <a:gd name="T18" fmla="*/ 77 w 95"/>
                <a:gd name="T19" fmla="*/ 44 h 107"/>
                <a:gd name="T20" fmla="*/ 47 w 95"/>
                <a:gd name="T21" fmla="*/ 15 h 107"/>
                <a:gd name="T22" fmla="*/ 18 w 95"/>
                <a:gd name="T23" fmla="*/ 44 h 107"/>
                <a:gd name="T24" fmla="*/ 77 w 95"/>
                <a:gd name="T25"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9" name="Freeform 8"/>
            <p:cNvSpPr>
              <a:spLocks noChangeAspect="1" noEditPoints="1"/>
            </p:cNvSpPr>
            <p:nvPr/>
          </p:nvSpPr>
          <p:spPr bwMode="auto">
            <a:xfrm>
              <a:off x="4886" y="5676"/>
              <a:ext cx="315" cy="472"/>
            </a:xfrm>
            <a:custGeom>
              <a:avLst/>
              <a:gdLst>
                <a:gd name="T0" fmla="*/ 0 w 97"/>
                <a:gd name="T1" fmla="*/ 2 h 144"/>
                <a:gd name="T2" fmla="*/ 17 w 97"/>
                <a:gd name="T3" fmla="*/ 2 h 144"/>
                <a:gd name="T4" fmla="*/ 17 w 97"/>
                <a:gd name="T5" fmla="*/ 16 h 144"/>
                <a:gd name="T6" fmla="*/ 18 w 97"/>
                <a:gd name="T7" fmla="*/ 16 h 144"/>
                <a:gd name="T8" fmla="*/ 50 w 97"/>
                <a:gd name="T9" fmla="*/ 0 h 144"/>
                <a:gd name="T10" fmla="*/ 97 w 97"/>
                <a:gd name="T11" fmla="*/ 54 h 144"/>
                <a:gd name="T12" fmla="*/ 51 w 97"/>
                <a:gd name="T13" fmla="*/ 107 h 144"/>
                <a:gd name="T14" fmla="*/ 18 w 97"/>
                <a:gd name="T15" fmla="*/ 91 h 144"/>
                <a:gd name="T16" fmla="*/ 17 w 97"/>
                <a:gd name="T17" fmla="*/ 91 h 144"/>
                <a:gd name="T18" fmla="*/ 17 w 97"/>
                <a:gd name="T19" fmla="*/ 144 h 144"/>
                <a:gd name="T20" fmla="*/ 0 w 97"/>
                <a:gd name="T21" fmla="*/ 144 h 144"/>
                <a:gd name="T22" fmla="*/ 0 w 97"/>
                <a:gd name="T23" fmla="*/ 2 h 144"/>
                <a:gd name="T24" fmla="*/ 48 w 97"/>
                <a:gd name="T25" fmla="*/ 15 h 144"/>
                <a:gd name="T26" fmla="*/ 17 w 97"/>
                <a:gd name="T27" fmla="*/ 53 h 144"/>
                <a:gd name="T28" fmla="*/ 49 w 97"/>
                <a:gd name="T29" fmla="*/ 92 h 144"/>
                <a:gd name="T30" fmla="*/ 80 w 97"/>
                <a:gd name="T31" fmla="*/ 53 h 144"/>
                <a:gd name="T32" fmla="*/ 48 w 97"/>
                <a:gd name="T33" fmla="*/ 1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0" name="Freeform 9"/>
            <p:cNvSpPr>
              <a:spLocks noChangeAspect="1" noEditPoints="1"/>
            </p:cNvSpPr>
            <p:nvPr/>
          </p:nvSpPr>
          <p:spPr bwMode="auto">
            <a:xfrm>
              <a:off x="5234" y="5676"/>
              <a:ext cx="314" cy="354"/>
            </a:xfrm>
            <a:custGeom>
              <a:avLst/>
              <a:gdLst>
                <a:gd name="T0" fmla="*/ 96 w 96"/>
                <a:gd name="T1" fmla="*/ 104 h 107"/>
                <a:gd name="T2" fmla="*/ 84 w 96"/>
                <a:gd name="T3" fmla="*/ 107 h 107"/>
                <a:gd name="T4" fmla="*/ 70 w 96"/>
                <a:gd name="T5" fmla="*/ 91 h 107"/>
                <a:gd name="T6" fmla="*/ 34 w 96"/>
                <a:gd name="T7" fmla="*/ 107 h 107"/>
                <a:gd name="T8" fmla="*/ 0 w 96"/>
                <a:gd name="T9" fmla="*/ 78 h 107"/>
                <a:gd name="T10" fmla="*/ 34 w 96"/>
                <a:gd name="T11" fmla="*/ 47 h 107"/>
                <a:gd name="T12" fmla="*/ 69 w 96"/>
                <a:gd name="T13" fmla="*/ 32 h 107"/>
                <a:gd name="T14" fmla="*/ 46 w 96"/>
                <a:gd name="T15" fmla="*/ 15 h 107"/>
                <a:gd name="T16" fmla="*/ 20 w 96"/>
                <a:gd name="T17" fmla="*/ 34 h 107"/>
                <a:gd name="T18" fmla="*/ 4 w 96"/>
                <a:gd name="T19" fmla="*/ 34 h 107"/>
                <a:gd name="T20" fmla="*/ 47 w 96"/>
                <a:gd name="T21" fmla="*/ 0 h 107"/>
                <a:gd name="T22" fmla="*/ 85 w 96"/>
                <a:gd name="T23" fmla="*/ 28 h 107"/>
                <a:gd name="T24" fmla="*/ 85 w 96"/>
                <a:gd name="T25" fmla="*/ 81 h 107"/>
                <a:gd name="T26" fmla="*/ 91 w 96"/>
                <a:gd name="T27" fmla="*/ 92 h 107"/>
                <a:gd name="T28" fmla="*/ 96 w 96"/>
                <a:gd name="T29" fmla="*/ 91 h 107"/>
                <a:gd name="T30" fmla="*/ 96 w 96"/>
                <a:gd name="T31" fmla="*/ 104 h 107"/>
                <a:gd name="T32" fmla="*/ 69 w 96"/>
                <a:gd name="T33" fmla="*/ 52 h 107"/>
                <a:gd name="T34" fmla="*/ 38 w 96"/>
                <a:gd name="T35" fmla="*/ 59 h 107"/>
                <a:gd name="T36" fmla="*/ 18 w 96"/>
                <a:gd name="T37" fmla="*/ 77 h 107"/>
                <a:gd name="T38" fmla="*/ 37 w 96"/>
                <a:gd name="T39" fmla="*/ 92 h 107"/>
                <a:gd name="T40" fmla="*/ 69 w 96"/>
                <a:gd name="T41" fmla="*/ 69 h 107"/>
                <a:gd name="T42" fmla="*/ 69 w 96"/>
                <a:gd name="T43" fmla="*/ 5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1" name="Freeform 10"/>
            <p:cNvSpPr>
              <a:spLocks noChangeAspect="1"/>
            </p:cNvSpPr>
            <p:nvPr/>
          </p:nvSpPr>
          <p:spPr bwMode="auto">
            <a:xfrm>
              <a:off x="5581" y="5676"/>
              <a:ext cx="177" cy="347"/>
            </a:xfrm>
            <a:custGeom>
              <a:avLst/>
              <a:gdLst>
                <a:gd name="T0" fmla="*/ 0 w 54"/>
                <a:gd name="T1" fmla="*/ 3 h 106"/>
                <a:gd name="T2" fmla="*/ 16 w 54"/>
                <a:gd name="T3" fmla="*/ 3 h 106"/>
                <a:gd name="T4" fmla="*/ 16 w 54"/>
                <a:gd name="T5" fmla="*/ 25 h 106"/>
                <a:gd name="T6" fmla="*/ 17 w 54"/>
                <a:gd name="T7" fmla="*/ 25 h 106"/>
                <a:gd name="T8" fmla="*/ 54 w 54"/>
                <a:gd name="T9" fmla="*/ 1 h 106"/>
                <a:gd name="T10" fmla="*/ 54 w 54"/>
                <a:gd name="T11" fmla="*/ 19 h 106"/>
                <a:gd name="T12" fmla="*/ 17 w 54"/>
                <a:gd name="T13" fmla="*/ 60 h 106"/>
                <a:gd name="T14" fmla="*/ 17 w 54"/>
                <a:gd name="T15" fmla="*/ 106 h 106"/>
                <a:gd name="T16" fmla="*/ 0 w 54"/>
                <a:gd name="T17" fmla="*/ 106 h 106"/>
                <a:gd name="T18" fmla="*/ 0 w 54"/>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2" name="Freeform 11"/>
            <p:cNvSpPr>
              <a:spLocks noChangeAspect="1"/>
            </p:cNvSpPr>
            <p:nvPr/>
          </p:nvSpPr>
          <p:spPr bwMode="auto">
            <a:xfrm>
              <a:off x="5784" y="5584"/>
              <a:ext cx="177" cy="439"/>
            </a:xfrm>
            <a:custGeom>
              <a:avLst/>
              <a:gdLst>
                <a:gd name="T0" fmla="*/ 34 w 54"/>
                <a:gd name="T1" fmla="*/ 30 h 133"/>
                <a:gd name="T2" fmla="*/ 54 w 54"/>
                <a:gd name="T3" fmla="*/ 30 h 133"/>
                <a:gd name="T4" fmla="*/ 54 w 54"/>
                <a:gd name="T5" fmla="*/ 45 h 133"/>
                <a:gd name="T6" fmla="*/ 34 w 54"/>
                <a:gd name="T7" fmla="*/ 45 h 133"/>
                <a:gd name="T8" fmla="*/ 34 w 54"/>
                <a:gd name="T9" fmla="*/ 109 h 133"/>
                <a:gd name="T10" fmla="*/ 46 w 54"/>
                <a:gd name="T11" fmla="*/ 118 h 133"/>
                <a:gd name="T12" fmla="*/ 54 w 54"/>
                <a:gd name="T13" fmla="*/ 118 h 133"/>
                <a:gd name="T14" fmla="*/ 54 w 54"/>
                <a:gd name="T15" fmla="*/ 133 h 133"/>
                <a:gd name="T16" fmla="*/ 41 w 54"/>
                <a:gd name="T17" fmla="*/ 133 h 133"/>
                <a:gd name="T18" fmla="*/ 17 w 54"/>
                <a:gd name="T19" fmla="*/ 110 h 133"/>
                <a:gd name="T20" fmla="*/ 17 w 54"/>
                <a:gd name="T21" fmla="*/ 45 h 133"/>
                <a:gd name="T22" fmla="*/ 0 w 54"/>
                <a:gd name="T23" fmla="*/ 45 h 133"/>
                <a:gd name="T24" fmla="*/ 0 w 54"/>
                <a:gd name="T25" fmla="*/ 30 h 133"/>
                <a:gd name="T26" fmla="*/ 17 w 54"/>
                <a:gd name="T27" fmla="*/ 30 h 133"/>
                <a:gd name="T28" fmla="*/ 17 w 54"/>
                <a:gd name="T29" fmla="*/ 0 h 133"/>
                <a:gd name="T30" fmla="*/ 34 w 54"/>
                <a:gd name="T31" fmla="*/ 0 h 133"/>
                <a:gd name="T32" fmla="*/ 34 w 54"/>
                <a:gd name="T33"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3" name="Freeform 12"/>
            <p:cNvSpPr>
              <a:spLocks noChangeAspect="1"/>
            </p:cNvSpPr>
            <p:nvPr/>
          </p:nvSpPr>
          <p:spPr bwMode="auto">
            <a:xfrm>
              <a:off x="6000" y="5676"/>
              <a:ext cx="466" cy="347"/>
            </a:xfrm>
            <a:custGeom>
              <a:avLst/>
              <a:gdLst>
                <a:gd name="T0" fmla="*/ 0 w 143"/>
                <a:gd name="T1" fmla="*/ 2 h 105"/>
                <a:gd name="T2" fmla="*/ 16 w 143"/>
                <a:gd name="T3" fmla="*/ 2 h 105"/>
                <a:gd name="T4" fmla="*/ 16 w 143"/>
                <a:gd name="T5" fmla="*/ 17 h 105"/>
                <a:gd name="T6" fmla="*/ 16 w 143"/>
                <a:gd name="T7" fmla="*/ 17 h 105"/>
                <a:gd name="T8" fmla="*/ 49 w 143"/>
                <a:gd name="T9" fmla="*/ 0 h 105"/>
                <a:gd name="T10" fmla="*/ 77 w 143"/>
                <a:gd name="T11" fmla="*/ 17 h 105"/>
                <a:gd name="T12" fmla="*/ 109 w 143"/>
                <a:gd name="T13" fmla="*/ 0 h 105"/>
                <a:gd name="T14" fmla="*/ 143 w 143"/>
                <a:gd name="T15" fmla="*/ 30 h 105"/>
                <a:gd name="T16" fmla="*/ 143 w 143"/>
                <a:gd name="T17" fmla="*/ 105 h 105"/>
                <a:gd name="T18" fmla="*/ 126 w 143"/>
                <a:gd name="T19" fmla="*/ 105 h 105"/>
                <a:gd name="T20" fmla="*/ 126 w 143"/>
                <a:gd name="T21" fmla="*/ 38 h 105"/>
                <a:gd name="T22" fmla="*/ 107 w 143"/>
                <a:gd name="T23" fmla="*/ 15 h 105"/>
                <a:gd name="T24" fmla="*/ 80 w 143"/>
                <a:gd name="T25" fmla="*/ 41 h 105"/>
                <a:gd name="T26" fmla="*/ 80 w 143"/>
                <a:gd name="T27" fmla="*/ 105 h 105"/>
                <a:gd name="T28" fmla="*/ 63 w 143"/>
                <a:gd name="T29" fmla="*/ 105 h 105"/>
                <a:gd name="T30" fmla="*/ 63 w 143"/>
                <a:gd name="T31" fmla="*/ 38 h 105"/>
                <a:gd name="T32" fmla="*/ 44 w 143"/>
                <a:gd name="T33" fmla="*/ 15 h 105"/>
                <a:gd name="T34" fmla="*/ 17 w 143"/>
                <a:gd name="T35" fmla="*/ 41 h 105"/>
                <a:gd name="T36" fmla="*/ 17 w 143"/>
                <a:gd name="T37" fmla="*/ 105 h 105"/>
                <a:gd name="T38" fmla="*/ 0 w 143"/>
                <a:gd name="T39" fmla="*/ 105 h 105"/>
                <a:gd name="T40" fmla="*/ 0 w 143"/>
                <a:gd name="T4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4" name="Freeform 13"/>
            <p:cNvSpPr>
              <a:spLocks noChangeAspect="1" noEditPoints="1"/>
            </p:cNvSpPr>
            <p:nvPr/>
          </p:nvSpPr>
          <p:spPr bwMode="auto">
            <a:xfrm>
              <a:off x="6518" y="5676"/>
              <a:ext cx="315" cy="354"/>
            </a:xfrm>
            <a:custGeom>
              <a:avLst/>
              <a:gdLst>
                <a:gd name="T0" fmla="*/ 93 w 96"/>
                <a:gd name="T1" fmla="*/ 72 h 107"/>
                <a:gd name="T2" fmla="*/ 49 w 96"/>
                <a:gd name="T3" fmla="*/ 107 h 107"/>
                <a:gd name="T4" fmla="*/ 0 w 96"/>
                <a:gd name="T5" fmla="*/ 53 h 107"/>
                <a:gd name="T6" fmla="*/ 48 w 96"/>
                <a:gd name="T7" fmla="*/ 0 h 107"/>
                <a:gd name="T8" fmla="*/ 95 w 96"/>
                <a:gd name="T9" fmla="*/ 59 h 107"/>
                <a:gd name="T10" fmla="*/ 18 w 96"/>
                <a:gd name="T11" fmla="*/ 59 h 107"/>
                <a:gd name="T12" fmla="*/ 50 w 96"/>
                <a:gd name="T13" fmla="*/ 92 h 107"/>
                <a:gd name="T14" fmla="*/ 76 w 96"/>
                <a:gd name="T15" fmla="*/ 72 h 107"/>
                <a:gd name="T16" fmla="*/ 93 w 96"/>
                <a:gd name="T17" fmla="*/ 72 h 107"/>
                <a:gd name="T18" fmla="*/ 77 w 96"/>
                <a:gd name="T19" fmla="*/ 44 h 107"/>
                <a:gd name="T20" fmla="*/ 47 w 96"/>
                <a:gd name="T21" fmla="*/ 15 h 107"/>
                <a:gd name="T22" fmla="*/ 18 w 96"/>
                <a:gd name="T23" fmla="*/ 44 h 107"/>
                <a:gd name="T24" fmla="*/ 77 w 96"/>
                <a:gd name="T25"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5" name="Freeform 14"/>
            <p:cNvSpPr>
              <a:spLocks noChangeAspect="1"/>
            </p:cNvSpPr>
            <p:nvPr/>
          </p:nvSpPr>
          <p:spPr bwMode="auto">
            <a:xfrm>
              <a:off x="6872" y="5676"/>
              <a:ext cx="275" cy="347"/>
            </a:xfrm>
            <a:custGeom>
              <a:avLst/>
              <a:gdLst>
                <a:gd name="T0" fmla="*/ 0 w 84"/>
                <a:gd name="T1" fmla="*/ 2 h 105"/>
                <a:gd name="T2" fmla="*/ 15 w 84"/>
                <a:gd name="T3" fmla="*/ 2 h 105"/>
                <a:gd name="T4" fmla="*/ 15 w 84"/>
                <a:gd name="T5" fmla="*/ 19 h 105"/>
                <a:gd name="T6" fmla="*/ 16 w 84"/>
                <a:gd name="T7" fmla="*/ 19 h 105"/>
                <a:gd name="T8" fmla="*/ 49 w 84"/>
                <a:gd name="T9" fmla="*/ 0 h 105"/>
                <a:gd name="T10" fmla="*/ 84 w 84"/>
                <a:gd name="T11" fmla="*/ 37 h 105"/>
                <a:gd name="T12" fmla="*/ 84 w 84"/>
                <a:gd name="T13" fmla="*/ 105 h 105"/>
                <a:gd name="T14" fmla="*/ 67 w 84"/>
                <a:gd name="T15" fmla="*/ 105 h 105"/>
                <a:gd name="T16" fmla="*/ 67 w 84"/>
                <a:gd name="T17" fmla="*/ 35 h 105"/>
                <a:gd name="T18" fmla="*/ 47 w 84"/>
                <a:gd name="T19" fmla="*/ 15 h 105"/>
                <a:gd name="T20" fmla="*/ 16 w 84"/>
                <a:gd name="T21" fmla="*/ 47 h 105"/>
                <a:gd name="T22" fmla="*/ 16 w 84"/>
                <a:gd name="T23" fmla="*/ 105 h 105"/>
                <a:gd name="T24" fmla="*/ 0 w 84"/>
                <a:gd name="T25" fmla="*/ 105 h 105"/>
                <a:gd name="T26" fmla="*/ 0 w 84"/>
                <a:gd name="T27"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6" name="Freeform 15"/>
            <p:cNvSpPr>
              <a:spLocks noChangeAspect="1"/>
            </p:cNvSpPr>
            <p:nvPr/>
          </p:nvSpPr>
          <p:spPr bwMode="auto">
            <a:xfrm>
              <a:off x="7180" y="5584"/>
              <a:ext cx="177" cy="439"/>
            </a:xfrm>
            <a:custGeom>
              <a:avLst/>
              <a:gdLst>
                <a:gd name="T0" fmla="*/ 35 w 55"/>
                <a:gd name="T1" fmla="*/ 30 h 133"/>
                <a:gd name="T2" fmla="*/ 55 w 55"/>
                <a:gd name="T3" fmla="*/ 30 h 133"/>
                <a:gd name="T4" fmla="*/ 55 w 55"/>
                <a:gd name="T5" fmla="*/ 45 h 133"/>
                <a:gd name="T6" fmla="*/ 35 w 55"/>
                <a:gd name="T7" fmla="*/ 45 h 133"/>
                <a:gd name="T8" fmla="*/ 35 w 55"/>
                <a:gd name="T9" fmla="*/ 109 h 133"/>
                <a:gd name="T10" fmla="*/ 47 w 55"/>
                <a:gd name="T11" fmla="*/ 118 h 133"/>
                <a:gd name="T12" fmla="*/ 55 w 55"/>
                <a:gd name="T13" fmla="*/ 118 h 133"/>
                <a:gd name="T14" fmla="*/ 55 w 55"/>
                <a:gd name="T15" fmla="*/ 133 h 133"/>
                <a:gd name="T16" fmla="*/ 42 w 55"/>
                <a:gd name="T17" fmla="*/ 133 h 133"/>
                <a:gd name="T18" fmla="*/ 18 w 55"/>
                <a:gd name="T19" fmla="*/ 110 h 133"/>
                <a:gd name="T20" fmla="*/ 18 w 55"/>
                <a:gd name="T21" fmla="*/ 45 h 133"/>
                <a:gd name="T22" fmla="*/ 0 w 55"/>
                <a:gd name="T23" fmla="*/ 45 h 133"/>
                <a:gd name="T24" fmla="*/ 0 w 55"/>
                <a:gd name="T25" fmla="*/ 30 h 133"/>
                <a:gd name="T26" fmla="*/ 18 w 55"/>
                <a:gd name="T27" fmla="*/ 30 h 133"/>
                <a:gd name="T28" fmla="*/ 18 w 55"/>
                <a:gd name="T29" fmla="*/ 0 h 133"/>
                <a:gd name="T30" fmla="*/ 35 w 55"/>
                <a:gd name="T31" fmla="*/ 0 h 133"/>
                <a:gd name="T32" fmla="*/ 35 w 55"/>
                <a:gd name="T33"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7" name="Freeform 16"/>
            <p:cNvSpPr>
              <a:spLocks noChangeAspect="1"/>
            </p:cNvSpPr>
            <p:nvPr/>
          </p:nvSpPr>
          <p:spPr bwMode="auto">
            <a:xfrm>
              <a:off x="4074" y="6233"/>
              <a:ext cx="183" cy="465"/>
            </a:xfrm>
            <a:custGeom>
              <a:avLst/>
              <a:gdLst>
                <a:gd name="T0" fmla="*/ 17 w 56"/>
                <a:gd name="T1" fmla="*/ 55 h 143"/>
                <a:gd name="T2" fmla="*/ 0 w 56"/>
                <a:gd name="T3" fmla="*/ 55 h 143"/>
                <a:gd name="T4" fmla="*/ 0 w 56"/>
                <a:gd name="T5" fmla="*/ 40 h 143"/>
                <a:gd name="T6" fmla="*/ 17 w 56"/>
                <a:gd name="T7" fmla="*/ 40 h 143"/>
                <a:gd name="T8" fmla="*/ 17 w 56"/>
                <a:gd name="T9" fmla="*/ 25 h 143"/>
                <a:gd name="T10" fmla="*/ 45 w 56"/>
                <a:gd name="T11" fmla="*/ 0 h 143"/>
                <a:gd name="T12" fmla="*/ 56 w 56"/>
                <a:gd name="T13" fmla="*/ 1 h 143"/>
                <a:gd name="T14" fmla="*/ 56 w 56"/>
                <a:gd name="T15" fmla="*/ 16 h 143"/>
                <a:gd name="T16" fmla="*/ 47 w 56"/>
                <a:gd name="T17" fmla="*/ 15 h 143"/>
                <a:gd name="T18" fmla="*/ 34 w 56"/>
                <a:gd name="T19" fmla="*/ 26 h 143"/>
                <a:gd name="T20" fmla="*/ 34 w 56"/>
                <a:gd name="T21" fmla="*/ 40 h 143"/>
                <a:gd name="T22" fmla="*/ 53 w 56"/>
                <a:gd name="T23" fmla="*/ 40 h 143"/>
                <a:gd name="T24" fmla="*/ 53 w 56"/>
                <a:gd name="T25" fmla="*/ 55 h 143"/>
                <a:gd name="T26" fmla="*/ 34 w 56"/>
                <a:gd name="T27" fmla="*/ 55 h 143"/>
                <a:gd name="T28" fmla="*/ 34 w 56"/>
                <a:gd name="T29" fmla="*/ 143 h 143"/>
                <a:gd name="T30" fmla="*/ 17 w 56"/>
                <a:gd name="T31" fmla="*/ 143 h 143"/>
                <a:gd name="T32" fmla="*/ 17 w 56"/>
                <a:gd name="T33" fmla="*/ 5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8" name="Freeform 17"/>
            <p:cNvSpPr>
              <a:spLocks noChangeAspect="1" noEditPoints="1"/>
            </p:cNvSpPr>
            <p:nvPr/>
          </p:nvSpPr>
          <p:spPr bwMode="auto">
            <a:xfrm>
              <a:off x="4257" y="6357"/>
              <a:ext cx="328" cy="348"/>
            </a:xfrm>
            <a:custGeom>
              <a:avLst/>
              <a:gdLst>
                <a:gd name="T0" fmla="*/ 50 w 100"/>
                <a:gd name="T1" fmla="*/ 0 h 107"/>
                <a:gd name="T2" fmla="*/ 100 w 100"/>
                <a:gd name="T3" fmla="*/ 54 h 107"/>
                <a:gd name="T4" fmla="*/ 50 w 100"/>
                <a:gd name="T5" fmla="*/ 107 h 107"/>
                <a:gd name="T6" fmla="*/ 0 w 100"/>
                <a:gd name="T7" fmla="*/ 54 h 107"/>
                <a:gd name="T8" fmla="*/ 50 w 100"/>
                <a:gd name="T9" fmla="*/ 0 h 107"/>
                <a:gd name="T10" fmla="*/ 50 w 100"/>
                <a:gd name="T11" fmla="*/ 92 h 107"/>
                <a:gd name="T12" fmla="*/ 82 w 100"/>
                <a:gd name="T13" fmla="*/ 54 h 107"/>
                <a:gd name="T14" fmla="*/ 50 w 100"/>
                <a:gd name="T15" fmla="*/ 15 h 107"/>
                <a:gd name="T16" fmla="*/ 18 w 100"/>
                <a:gd name="T17" fmla="*/ 54 h 107"/>
                <a:gd name="T18" fmla="*/ 50 w 100"/>
                <a:gd name="T19"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19" name="Freeform 18"/>
            <p:cNvSpPr>
              <a:spLocks noChangeAspect="1"/>
            </p:cNvSpPr>
            <p:nvPr/>
          </p:nvSpPr>
          <p:spPr bwMode="auto">
            <a:xfrm>
              <a:off x="4637" y="6351"/>
              <a:ext cx="171" cy="347"/>
            </a:xfrm>
            <a:custGeom>
              <a:avLst/>
              <a:gdLst>
                <a:gd name="T0" fmla="*/ 0 w 54"/>
                <a:gd name="T1" fmla="*/ 3 h 106"/>
                <a:gd name="T2" fmla="*/ 16 w 54"/>
                <a:gd name="T3" fmla="*/ 3 h 106"/>
                <a:gd name="T4" fmla="*/ 16 w 54"/>
                <a:gd name="T5" fmla="*/ 25 h 106"/>
                <a:gd name="T6" fmla="*/ 16 w 54"/>
                <a:gd name="T7" fmla="*/ 25 h 106"/>
                <a:gd name="T8" fmla="*/ 54 w 54"/>
                <a:gd name="T9" fmla="*/ 1 h 106"/>
                <a:gd name="T10" fmla="*/ 54 w 54"/>
                <a:gd name="T11" fmla="*/ 19 h 106"/>
                <a:gd name="T12" fmla="*/ 17 w 54"/>
                <a:gd name="T13" fmla="*/ 60 h 106"/>
                <a:gd name="T14" fmla="*/ 17 w 54"/>
                <a:gd name="T15" fmla="*/ 106 h 106"/>
                <a:gd name="T16" fmla="*/ 0 w 54"/>
                <a:gd name="T17" fmla="*/ 106 h 106"/>
                <a:gd name="T18" fmla="*/ 0 w 54"/>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0" name="Freeform 19"/>
            <p:cNvSpPr>
              <a:spLocks noChangeAspect="1"/>
            </p:cNvSpPr>
            <p:nvPr/>
          </p:nvSpPr>
          <p:spPr bwMode="auto">
            <a:xfrm>
              <a:off x="4985" y="6233"/>
              <a:ext cx="583" cy="465"/>
            </a:xfrm>
            <a:custGeom>
              <a:avLst/>
              <a:gdLst>
                <a:gd name="T0" fmla="*/ 334 w 423"/>
                <a:gd name="T1" fmla="*/ 336 h 336"/>
                <a:gd name="T2" fmla="*/ 286 w 423"/>
                <a:gd name="T3" fmla="*/ 336 h 336"/>
                <a:gd name="T4" fmla="*/ 211 w 423"/>
                <a:gd name="T5" fmla="*/ 55 h 336"/>
                <a:gd name="T6" fmla="*/ 211 w 423"/>
                <a:gd name="T7" fmla="*/ 55 h 336"/>
                <a:gd name="T8" fmla="*/ 133 w 423"/>
                <a:gd name="T9" fmla="*/ 336 h 336"/>
                <a:gd name="T10" fmla="*/ 85 w 423"/>
                <a:gd name="T11" fmla="*/ 336 h 336"/>
                <a:gd name="T12" fmla="*/ 0 w 423"/>
                <a:gd name="T13" fmla="*/ 0 h 336"/>
                <a:gd name="T14" fmla="*/ 45 w 423"/>
                <a:gd name="T15" fmla="*/ 0 h 336"/>
                <a:gd name="T16" fmla="*/ 111 w 423"/>
                <a:gd name="T17" fmla="*/ 279 h 336"/>
                <a:gd name="T18" fmla="*/ 111 w 423"/>
                <a:gd name="T19" fmla="*/ 279 h 336"/>
                <a:gd name="T20" fmla="*/ 187 w 423"/>
                <a:gd name="T21" fmla="*/ 0 h 336"/>
                <a:gd name="T22" fmla="*/ 234 w 423"/>
                <a:gd name="T23" fmla="*/ 0 h 336"/>
                <a:gd name="T24" fmla="*/ 310 w 423"/>
                <a:gd name="T25" fmla="*/ 279 h 336"/>
                <a:gd name="T26" fmla="*/ 310 w 423"/>
                <a:gd name="T27" fmla="*/ 279 h 336"/>
                <a:gd name="T28" fmla="*/ 378 w 423"/>
                <a:gd name="T29" fmla="*/ 0 h 336"/>
                <a:gd name="T30" fmla="*/ 423 w 423"/>
                <a:gd name="T31" fmla="*/ 0 h 336"/>
                <a:gd name="T32" fmla="*/ 334 w 423"/>
                <a:gd name="T3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336">
                  <a:moveTo>
                    <a:pt x="334" y="336"/>
                  </a:moveTo>
                  <a:lnTo>
                    <a:pt x="286" y="336"/>
                  </a:lnTo>
                  <a:lnTo>
                    <a:pt x="211" y="55"/>
                  </a:lnTo>
                  <a:lnTo>
                    <a:pt x="211" y="55"/>
                  </a:lnTo>
                  <a:lnTo>
                    <a:pt x="133" y="336"/>
                  </a:lnTo>
                  <a:lnTo>
                    <a:pt x="85" y="336"/>
                  </a:lnTo>
                  <a:lnTo>
                    <a:pt x="0" y="0"/>
                  </a:lnTo>
                  <a:lnTo>
                    <a:pt x="45" y="0"/>
                  </a:lnTo>
                  <a:lnTo>
                    <a:pt x="111" y="279"/>
                  </a:lnTo>
                  <a:lnTo>
                    <a:pt x="111" y="279"/>
                  </a:lnTo>
                  <a:lnTo>
                    <a:pt x="187" y="0"/>
                  </a:lnTo>
                  <a:lnTo>
                    <a:pt x="234" y="0"/>
                  </a:lnTo>
                  <a:lnTo>
                    <a:pt x="310" y="279"/>
                  </a:lnTo>
                  <a:lnTo>
                    <a:pt x="310" y="279"/>
                  </a:lnTo>
                  <a:lnTo>
                    <a:pt x="378" y="0"/>
                  </a:lnTo>
                  <a:lnTo>
                    <a:pt x="423" y="0"/>
                  </a:lnTo>
                  <a:lnTo>
                    <a:pt x="334"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1" name="Freeform 20"/>
            <p:cNvSpPr>
              <a:spLocks noChangeAspect="1" noEditPoints="1"/>
            </p:cNvSpPr>
            <p:nvPr/>
          </p:nvSpPr>
          <p:spPr bwMode="auto">
            <a:xfrm>
              <a:off x="5561" y="6357"/>
              <a:ext cx="328" cy="348"/>
            </a:xfrm>
            <a:custGeom>
              <a:avLst/>
              <a:gdLst>
                <a:gd name="T0" fmla="*/ 50 w 100"/>
                <a:gd name="T1" fmla="*/ 0 h 107"/>
                <a:gd name="T2" fmla="*/ 100 w 100"/>
                <a:gd name="T3" fmla="*/ 54 h 107"/>
                <a:gd name="T4" fmla="*/ 50 w 100"/>
                <a:gd name="T5" fmla="*/ 107 h 107"/>
                <a:gd name="T6" fmla="*/ 0 w 100"/>
                <a:gd name="T7" fmla="*/ 54 h 107"/>
                <a:gd name="T8" fmla="*/ 50 w 100"/>
                <a:gd name="T9" fmla="*/ 0 h 107"/>
                <a:gd name="T10" fmla="*/ 50 w 100"/>
                <a:gd name="T11" fmla="*/ 92 h 107"/>
                <a:gd name="T12" fmla="*/ 82 w 100"/>
                <a:gd name="T13" fmla="*/ 54 h 107"/>
                <a:gd name="T14" fmla="*/ 50 w 100"/>
                <a:gd name="T15" fmla="*/ 15 h 107"/>
                <a:gd name="T16" fmla="*/ 18 w 100"/>
                <a:gd name="T17" fmla="*/ 54 h 107"/>
                <a:gd name="T18" fmla="*/ 50 w 100"/>
                <a:gd name="T19"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2" name="Freeform 21"/>
            <p:cNvSpPr>
              <a:spLocks noChangeAspect="1"/>
            </p:cNvSpPr>
            <p:nvPr/>
          </p:nvSpPr>
          <p:spPr bwMode="auto">
            <a:xfrm>
              <a:off x="5935" y="6351"/>
              <a:ext cx="177" cy="347"/>
            </a:xfrm>
            <a:custGeom>
              <a:avLst/>
              <a:gdLst>
                <a:gd name="T0" fmla="*/ 0 w 53"/>
                <a:gd name="T1" fmla="*/ 3 h 106"/>
                <a:gd name="T2" fmla="*/ 15 w 53"/>
                <a:gd name="T3" fmla="*/ 3 h 106"/>
                <a:gd name="T4" fmla="*/ 15 w 53"/>
                <a:gd name="T5" fmla="*/ 25 h 106"/>
                <a:gd name="T6" fmla="*/ 16 w 53"/>
                <a:gd name="T7" fmla="*/ 25 h 106"/>
                <a:gd name="T8" fmla="*/ 53 w 53"/>
                <a:gd name="T9" fmla="*/ 1 h 106"/>
                <a:gd name="T10" fmla="*/ 53 w 53"/>
                <a:gd name="T11" fmla="*/ 19 h 106"/>
                <a:gd name="T12" fmla="*/ 16 w 53"/>
                <a:gd name="T13" fmla="*/ 60 h 106"/>
                <a:gd name="T14" fmla="*/ 16 w 53"/>
                <a:gd name="T15" fmla="*/ 106 h 106"/>
                <a:gd name="T16" fmla="*/ 0 w 53"/>
                <a:gd name="T17" fmla="*/ 106 h 106"/>
                <a:gd name="T18" fmla="*/ 0 w 5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3" name="Freeform 22"/>
            <p:cNvSpPr>
              <a:spLocks noChangeAspect="1"/>
            </p:cNvSpPr>
            <p:nvPr/>
          </p:nvSpPr>
          <p:spPr bwMode="auto">
            <a:xfrm>
              <a:off x="6145" y="6233"/>
              <a:ext cx="288" cy="465"/>
            </a:xfrm>
            <a:custGeom>
              <a:avLst/>
              <a:gdLst>
                <a:gd name="T0" fmla="*/ 0 w 210"/>
                <a:gd name="T1" fmla="*/ 0 h 336"/>
                <a:gd name="T2" fmla="*/ 40 w 210"/>
                <a:gd name="T3" fmla="*/ 0 h 336"/>
                <a:gd name="T4" fmla="*/ 40 w 210"/>
                <a:gd name="T5" fmla="*/ 199 h 336"/>
                <a:gd name="T6" fmla="*/ 151 w 210"/>
                <a:gd name="T7" fmla="*/ 92 h 336"/>
                <a:gd name="T8" fmla="*/ 203 w 210"/>
                <a:gd name="T9" fmla="*/ 92 h 336"/>
                <a:gd name="T10" fmla="*/ 109 w 210"/>
                <a:gd name="T11" fmla="*/ 182 h 336"/>
                <a:gd name="T12" fmla="*/ 210 w 210"/>
                <a:gd name="T13" fmla="*/ 336 h 336"/>
                <a:gd name="T14" fmla="*/ 161 w 210"/>
                <a:gd name="T15" fmla="*/ 336 h 336"/>
                <a:gd name="T16" fmla="*/ 78 w 210"/>
                <a:gd name="T17" fmla="*/ 208 h 336"/>
                <a:gd name="T18" fmla="*/ 40 w 210"/>
                <a:gd name="T19" fmla="*/ 244 h 336"/>
                <a:gd name="T20" fmla="*/ 40 w 210"/>
                <a:gd name="T21" fmla="*/ 336 h 336"/>
                <a:gd name="T22" fmla="*/ 0 w 210"/>
                <a:gd name="T23" fmla="*/ 336 h 336"/>
                <a:gd name="T24" fmla="*/ 0 w 210"/>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4" name="Freeform 23"/>
            <p:cNvSpPr>
              <a:spLocks noChangeAspect="1" noEditPoints="1"/>
            </p:cNvSpPr>
            <p:nvPr/>
          </p:nvSpPr>
          <p:spPr bwMode="auto">
            <a:xfrm>
              <a:off x="6623" y="6233"/>
              <a:ext cx="393" cy="472"/>
            </a:xfrm>
            <a:custGeom>
              <a:avLst/>
              <a:gdLst>
                <a:gd name="T0" fmla="*/ 84 w 121"/>
                <a:gd name="T1" fmla="*/ 124 h 144"/>
                <a:gd name="T2" fmla="*/ 44 w 121"/>
                <a:gd name="T3" fmla="*/ 144 h 144"/>
                <a:gd name="T4" fmla="*/ 0 w 121"/>
                <a:gd name="T5" fmla="*/ 105 h 144"/>
                <a:gd name="T6" fmla="*/ 33 w 121"/>
                <a:gd name="T7" fmla="*/ 63 h 144"/>
                <a:gd name="T8" fmla="*/ 17 w 121"/>
                <a:gd name="T9" fmla="*/ 29 h 144"/>
                <a:gd name="T10" fmla="*/ 49 w 121"/>
                <a:gd name="T11" fmla="*/ 0 h 144"/>
                <a:gd name="T12" fmla="*/ 83 w 121"/>
                <a:gd name="T13" fmla="*/ 29 h 144"/>
                <a:gd name="T14" fmla="*/ 57 w 121"/>
                <a:gd name="T15" fmla="*/ 66 h 144"/>
                <a:gd name="T16" fmla="*/ 82 w 121"/>
                <a:gd name="T17" fmla="*/ 97 h 144"/>
                <a:gd name="T18" fmla="*/ 87 w 121"/>
                <a:gd name="T19" fmla="*/ 75 h 144"/>
                <a:gd name="T20" fmla="*/ 103 w 121"/>
                <a:gd name="T21" fmla="*/ 75 h 144"/>
                <a:gd name="T22" fmla="*/ 94 w 121"/>
                <a:gd name="T23" fmla="*/ 110 h 144"/>
                <a:gd name="T24" fmla="*/ 121 w 121"/>
                <a:gd name="T25" fmla="*/ 142 h 144"/>
                <a:gd name="T26" fmla="*/ 99 w 121"/>
                <a:gd name="T27" fmla="*/ 142 h 144"/>
                <a:gd name="T28" fmla="*/ 84 w 121"/>
                <a:gd name="T29" fmla="*/ 124 h 144"/>
                <a:gd name="T30" fmla="*/ 42 w 121"/>
                <a:gd name="T31" fmla="*/ 73 h 144"/>
                <a:gd name="T32" fmla="*/ 18 w 121"/>
                <a:gd name="T33" fmla="*/ 105 h 144"/>
                <a:gd name="T34" fmla="*/ 45 w 121"/>
                <a:gd name="T35" fmla="*/ 129 h 144"/>
                <a:gd name="T36" fmla="*/ 75 w 121"/>
                <a:gd name="T37" fmla="*/ 112 h 144"/>
                <a:gd name="T38" fmla="*/ 42 w 121"/>
                <a:gd name="T39" fmla="*/ 73 h 144"/>
                <a:gd name="T40" fmla="*/ 67 w 121"/>
                <a:gd name="T41" fmla="*/ 30 h 144"/>
                <a:gd name="T42" fmla="*/ 50 w 121"/>
                <a:gd name="T43" fmla="*/ 15 h 144"/>
                <a:gd name="T44" fmla="*/ 34 w 121"/>
                <a:gd name="T45" fmla="*/ 30 h 144"/>
                <a:gd name="T46" fmla="*/ 48 w 121"/>
                <a:gd name="T47" fmla="*/ 55 h 144"/>
                <a:gd name="T48" fmla="*/ 67 w 121"/>
                <a:gd name="T49" fmla="*/ 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5" name="Freeform 24"/>
            <p:cNvSpPr>
              <a:spLocks noChangeAspect="1" noEditPoints="1"/>
            </p:cNvSpPr>
            <p:nvPr/>
          </p:nvSpPr>
          <p:spPr bwMode="auto">
            <a:xfrm>
              <a:off x="4120" y="6914"/>
              <a:ext cx="340" cy="465"/>
            </a:xfrm>
            <a:custGeom>
              <a:avLst/>
              <a:gdLst>
                <a:gd name="T0" fmla="*/ 0 w 105"/>
                <a:gd name="T1" fmla="*/ 0 h 142"/>
                <a:gd name="T2" fmla="*/ 62 w 105"/>
                <a:gd name="T3" fmla="*/ 0 h 142"/>
                <a:gd name="T4" fmla="*/ 105 w 105"/>
                <a:gd name="T5" fmla="*/ 42 h 142"/>
                <a:gd name="T6" fmla="*/ 62 w 105"/>
                <a:gd name="T7" fmla="*/ 84 h 142"/>
                <a:gd name="T8" fmla="*/ 18 w 105"/>
                <a:gd name="T9" fmla="*/ 84 h 142"/>
                <a:gd name="T10" fmla="*/ 18 w 105"/>
                <a:gd name="T11" fmla="*/ 142 h 142"/>
                <a:gd name="T12" fmla="*/ 0 w 105"/>
                <a:gd name="T13" fmla="*/ 142 h 142"/>
                <a:gd name="T14" fmla="*/ 0 w 105"/>
                <a:gd name="T15" fmla="*/ 0 h 142"/>
                <a:gd name="T16" fmla="*/ 18 w 105"/>
                <a:gd name="T17" fmla="*/ 68 h 142"/>
                <a:gd name="T18" fmla="*/ 55 w 105"/>
                <a:gd name="T19" fmla="*/ 68 h 142"/>
                <a:gd name="T20" fmla="*/ 86 w 105"/>
                <a:gd name="T21" fmla="*/ 42 h 142"/>
                <a:gd name="T22" fmla="*/ 55 w 105"/>
                <a:gd name="T23" fmla="*/ 16 h 142"/>
                <a:gd name="T24" fmla="*/ 18 w 105"/>
                <a:gd name="T25" fmla="*/ 16 h 142"/>
                <a:gd name="T26" fmla="*/ 18 w 105"/>
                <a:gd name="T27"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6" name="Freeform 25"/>
            <p:cNvSpPr>
              <a:spLocks noChangeAspect="1" noEditPoints="1"/>
            </p:cNvSpPr>
            <p:nvPr/>
          </p:nvSpPr>
          <p:spPr bwMode="auto">
            <a:xfrm>
              <a:off x="4480" y="7039"/>
              <a:ext cx="308" cy="347"/>
            </a:xfrm>
            <a:custGeom>
              <a:avLst/>
              <a:gdLst>
                <a:gd name="T0" fmla="*/ 93 w 95"/>
                <a:gd name="T1" fmla="*/ 72 h 107"/>
                <a:gd name="T2" fmla="*/ 49 w 95"/>
                <a:gd name="T3" fmla="*/ 107 h 107"/>
                <a:gd name="T4" fmla="*/ 0 w 95"/>
                <a:gd name="T5" fmla="*/ 53 h 107"/>
                <a:gd name="T6" fmla="*/ 48 w 95"/>
                <a:gd name="T7" fmla="*/ 0 h 107"/>
                <a:gd name="T8" fmla="*/ 94 w 95"/>
                <a:gd name="T9" fmla="*/ 59 h 107"/>
                <a:gd name="T10" fmla="*/ 18 w 95"/>
                <a:gd name="T11" fmla="*/ 59 h 107"/>
                <a:gd name="T12" fmla="*/ 50 w 95"/>
                <a:gd name="T13" fmla="*/ 92 h 107"/>
                <a:gd name="T14" fmla="*/ 76 w 95"/>
                <a:gd name="T15" fmla="*/ 72 h 107"/>
                <a:gd name="T16" fmla="*/ 93 w 95"/>
                <a:gd name="T17" fmla="*/ 72 h 107"/>
                <a:gd name="T18" fmla="*/ 77 w 95"/>
                <a:gd name="T19" fmla="*/ 44 h 107"/>
                <a:gd name="T20" fmla="*/ 47 w 95"/>
                <a:gd name="T21" fmla="*/ 15 h 107"/>
                <a:gd name="T22" fmla="*/ 18 w 95"/>
                <a:gd name="T23" fmla="*/ 44 h 107"/>
                <a:gd name="T24" fmla="*/ 77 w 95"/>
                <a:gd name="T25"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7" name="Freeform 26"/>
            <p:cNvSpPr>
              <a:spLocks noChangeAspect="1"/>
            </p:cNvSpPr>
            <p:nvPr/>
          </p:nvSpPr>
          <p:spPr bwMode="auto">
            <a:xfrm>
              <a:off x="4834" y="7039"/>
              <a:ext cx="275" cy="340"/>
            </a:xfrm>
            <a:custGeom>
              <a:avLst/>
              <a:gdLst>
                <a:gd name="T0" fmla="*/ 0 w 85"/>
                <a:gd name="T1" fmla="*/ 2 h 105"/>
                <a:gd name="T2" fmla="*/ 16 w 85"/>
                <a:gd name="T3" fmla="*/ 2 h 105"/>
                <a:gd name="T4" fmla="*/ 16 w 85"/>
                <a:gd name="T5" fmla="*/ 19 h 105"/>
                <a:gd name="T6" fmla="*/ 17 w 85"/>
                <a:gd name="T7" fmla="*/ 19 h 105"/>
                <a:gd name="T8" fmla="*/ 50 w 85"/>
                <a:gd name="T9" fmla="*/ 0 h 105"/>
                <a:gd name="T10" fmla="*/ 85 w 85"/>
                <a:gd name="T11" fmla="*/ 37 h 105"/>
                <a:gd name="T12" fmla="*/ 85 w 85"/>
                <a:gd name="T13" fmla="*/ 105 h 105"/>
                <a:gd name="T14" fmla="*/ 68 w 85"/>
                <a:gd name="T15" fmla="*/ 105 h 105"/>
                <a:gd name="T16" fmla="*/ 68 w 85"/>
                <a:gd name="T17" fmla="*/ 35 h 105"/>
                <a:gd name="T18" fmla="*/ 47 w 85"/>
                <a:gd name="T19" fmla="*/ 15 h 105"/>
                <a:gd name="T20" fmla="*/ 17 w 85"/>
                <a:gd name="T21" fmla="*/ 47 h 105"/>
                <a:gd name="T22" fmla="*/ 17 w 85"/>
                <a:gd name="T23" fmla="*/ 105 h 105"/>
                <a:gd name="T24" fmla="*/ 0 w 85"/>
                <a:gd name="T25" fmla="*/ 105 h 105"/>
                <a:gd name="T26" fmla="*/ 0 w 85"/>
                <a:gd name="T27"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8" name="Freeform 27"/>
            <p:cNvSpPr>
              <a:spLocks noChangeAspect="1"/>
            </p:cNvSpPr>
            <p:nvPr/>
          </p:nvSpPr>
          <p:spPr bwMode="auto">
            <a:xfrm>
              <a:off x="5155" y="7039"/>
              <a:ext cx="288" cy="347"/>
            </a:xfrm>
            <a:custGeom>
              <a:avLst/>
              <a:gdLst>
                <a:gd name="T0" fmla="*/ 17 w 87"/>
                <a:gd name="T1" fmla="*/ 72 h 107"/>
                <a:gd name="T2" fmla="*/ 45 w 87"/>
                <a:gd name="T3" fmla="*/ 92 h 107"/>
                <a:gd name="T4" fmla="*/ 69 w 87"/>
                <a:gd name="T5" fmla="*/ 77 h 107"/>
                <a:gd name="T6" fmla="*/ 36 w 87"/>
                <a:gd name="T7" fmla="*/ 58 h 107"/>
                <a:gd name="T8" fmla="*/ 3 w 87"/>
                <a:gd name="T9" fmla="*/ 29 h 107"/>
                <a:gd name="T10" fmla="*/ 41 w 87"/>
                <a:gd name="T11" fmla="*/ 0 h 107"/>
                <a:gd name="T12" fmla="*/ 83 w 87"/>
                <a:gd name="T13" fmla="*/ 32 h 107"/>
                <a:gd name="T14" fmla="*/ 66 w 87"/>
                <a:gd name="T15" fmla="*/ 32 h 107"/>
                <a:gd name="T16" fmla="*/ 42 w 87"/>
                <a:gd name="T17" fmla="*/ 15 h 107"/>
                <a:gd name="T18" fmla="*/ 20 w 87"/>
                <a:gd name="T19" fmla="*/ 28 h 107"/>
                <a:gd name="T20" fmla="*/ 54 w 87"/>
                <a:gd name="T21" fmla="*/ 46 h 107"/>
                <a:gd name="T22" fmla="*/ 87 w 87"/>
                <a:gd name="T23" fmla="*/ 75 h 107"/>
                <a:gd name="T24" fmla="*/ 44 w 87"/>
                <a:gd name="T25" fmla="*/ 107 h 107"/>
                <a:gd name="T26" fmla="*/ 0 w 87"/>
                <a:gd name="T27" fmla="*/ 72 h 107"/>
                <a:gd name="T28" fmla="*/ 17 w 87"/>
                <a:gd name="T29" fmla="*/ 7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9" name="Freeform 28"/>
            <p:cNvSpPr>
              <a:spLocks noChangeAspect="1" noEditPoints="1"/>
            </p:cNvSpPr>
            <p:nvPr/>
          </p:nvSpPr>
          <p:spPr bwMode="auto">
            <a:xfrm>
              <a:off x="5489" y="6914"/>
              <a:ext cx="59" cy="465"/>
            </a:xfrm>
            <a:custGeom>
              <a:avLst/>
              <a:gdLst>
                <a:gd name="T0" fmla="*/ 40 w 40"/>
                <a:gd name="T1" fmla="*/ 49 h 335"/>
                <a:gd name="T2" fmla="*/ 0 w 40"/>
                <a:gd name="T3" fmla="*/ 49 h 335"/>
                <a:gd name="T4" fmla="*/ 0 w 40"/>
                <a:gd name="T5" fmla="*/ 0 h 335"/>
                <a:gd name="T6" fmla="*/ 40 w 40"/>
                <a:gd name="T7" fmla="*/ 0 h 335"/>
                <a:gd name="T8" fmla="*/ 40 w 40"/>
                <a:gd name="T9" fmla="*/ 49 h 335"/>
                <a:gd name="T10" fmla="*/ 0 w 40"/>
                <a:gd name="T11" fmla="*/ 92 h 335"/>
                <a:gd name="T12" fmla="*/ 40 w 40"/>
                <a:gd name="T13" fmla="*/ 92 h 335"/>
                <a:gd name="T14" fmla="*/ 40 w 40"/>
                <a:gd name="T15" fmla="*/ 335 h 335"/>
                <a:gd name="T16" fmla="*/ 0 w 40"/>
                <a:gd name="T17" fmla="*/ 335 h 335"/>
                <a:gd name="T18" fmla="*/ 0 w 40"/>
                <a:gd name="T19" fmla="*/ 9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0" name="Freeform 29"/>
            <p:cNvSpPr>
              <a:spLocks noChangeAspect="1" noEditPoints="1"/>
            </p:cNvSpPr>
            <p:nvPr/>
          </p:nvSpPr>
          <p:spPr bwMode="auto">
            <a:xfrm>
              <a:off x="5601" y="7039"/>
              <a:ext cx="321" cy="347"/>
            </a:xfrm>
            <a:custGeom>
              <a:avLst/>
              <a:gdLst>
                <a:gd name="T0" fmla="*/ 49 w 99"/>
                <a:gd name="T1" fmla="*/ 0 h 107"/>
                <a:gd name="T2" fmla="*/ 99 w 99"/>
                <a:gd name="T3" fmla="*/ 54 h 107"/>
                <a:gd name="T4" fmla="*/ 49 w 99"/>
                <a:gd name="T5" fmla="*/ 107 h 107"/>
                <a:gd name="T6" fmla="*/ 0 w 99"/>
                <a:gd name="T7" fmla="*/ 54 h 107"/>
                <a:gd name="T8" fmla="*/ 49 w 99"/>
                <a:gd name="T9" fmla="*/ 0 h 107"/>
                <a:gd name="T10" fmla="*/ 49 w 99"/>
                <a:gd name="T11" fmla="*/ 92 h 107"/>
                <a:gd name="T12" fmla="*/ 81 w 99"/>
                <a:gd name="T13" fmla="*/ 54 h 107"/>
                <a:gd name="T14" fmla="*/ 49 w 99"/>
                <a:gd name="T15" fmla="*/ 15 h 107"/>
                <a:gd name="T16" fmla="*/ 17 w 99"/>
                <a:gd name="T17" fmla="*/ 54 h 107"/>
                <a:gd name="T18" fmla="*/ 49 w 99"/>
                <a:gd name="T19"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1" name="Freeform 30"/>
            <p:cNvSpPr>
              <a:spLocks noChangeAspect="1"/>
            </p:cNvSpPr>
            <p:nvPr/>
          </p:nvSpPr>
          <p:spPr bwMode="auto">
            <a:xfrm>
              <a:off x="5968" y="7039"/>
              <a:ext cx="281" cy="340"/>
            </a:xfrm>
            <a:custGeom>
              <a:avLst/>
              <a:gdLst>
                <a:gd name="T0" fmla="*/ 0 w 85"/>
                <a:gd name="T1" fmla="*/ 2 h 105"/>
                <a:gd name="T2" fmla="*/ 16 w 85"/>
                <a:gd name="T3" fmla="*/ 2 h 105"/>
                <a:gd name="T4" fmla="*/ 16 w 85"/>
                <a:gd name="T5" fmla="*/ 19 h 105"/>
                <a:gd name="T6" fmla="*/ 16 w 85"/>
                <a:gd name="T7" fmla="*/ 19 h 105"/>
                <a:gd name="T8" fmla="*/ 50 w 85"/>
                <a:gd name="T9" fmla="*/ 0 h 105"/>
                <a:gd name="T10" fmla="*/ 85 w 85"/>
                <a:gd name="T11" fmla="*/ 37 h 105"/>
                <a:gd name="T12" fmla="*/ 85 w 85"/>
                <a:gd name="T13" fmla="*/ 105 h 105"/>
                <a:gd name="T14" fmla="*/ 68 w 85"/>
                <a:gd name="T15" fmla="*/ 105 h 105"/>
                <a:gd name="T16" fmla="*/ 68 w 85"/>
                <a:gd name="T17" fmla="*/ 35 h 105"/>
                <a:gd name="T18" fmla="*/ 47 w 85"/>
                <a:gd name="T19" fmla="*/ 15 h 105"/>
                <a:gd name="T20" fmla="*/ 17 w 85"/>
                <a:gd name="T21" fmla="*/ 47 h 105"/>
                <a:gd name="T22" fmla="*/ 17 w 85"/>
                <a:gd name="T23" fmla="*/ 105 h 105"/>
                <a:gd name="T24" fmla="*/ 0 w 85"/>
                <a:gd name="T25" fmla="*/ 105 h 105"/>
                <a:gd name="T26" fmla="*/ 0 w 85"/>
                <a:gd name="T27"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2" name="Freeform 31"/>
            <p:cNvSpPr>
              <a:spLocks noChangeAspect="1"/>
            </p:cNvSpPr>
            <p:nvPr/>
          </p:nvSpPr>
          <p:spPr bwMode="auto">
            <a:xfrm>
              <a:off x="6295" y="7039"/>
              <a:ext cx="282" cy="347"/>
            </a:xfrm>
            <a:custGeom>
              <a:avLst/>
              <a:gdLst>
                <a:gd name="T0" fmla="*/ 17 w 87"/>
                <a:gd name="T1" fmla="*/ 72 h 107"/>
                <a:gd name="T2" fmla="*/ 45 w 87"/>
                <a:gd name="T3" fmla="*/ 92 h 107"/>
                <a:gd name="T4" fmla="*/ 69 w 87"/>
                <a:gd name="T5" fmla="*/ 77 h 107"/>
                <a:gd name="T6" fmla="*/ 36 w 87"/>
                <a:gd name="T7" fmla="*/ 58 h 107"/>
                <a:gd name="T8" fmla="*/ 2 w 87"/>
                <a:gd name="T9" fmla="*/ 29 h 107"/>
                <a:gd name="T10" fmla="*/ 41 w 87"/>
                <a:gd name="T11" fmla="*/ 0 h 107"/>
                <a:gd name="T12" fmla="*/ 83 w 87"/>
                <a:gd name="T13" fmla="*/ 32 h 107"/>
                <a:gd name="T14" fmla="*/ 66 w 87"/>
                <a:gd name="T15" fmla="*/ 32 h 107"/>
                <a:gd name="T16" fmla="*/ 42 w 87"/>
                <a:gd name="T17" fmla="*/ 15 h 107"/>
                <a:gd name="T18" fmla="*/ 20 w 87"/>
                <a:gd name="T19" fmla="*/ 28 h 107"/>
                <a:gd name="T20" fmla="*/ 54 w 87"/>
                <a:gd name="T21" fmla="*/ 46 h 107"/>
                <a:gd name="T22" fmla="*/ 87 w 87"/>
                <a:gd name="T23" fmla="*/ 75 h 107"/>
                <a:gd name="T24" fmla="*/ 44 w 87"/>
                <a:gd name="T25" fmla="*/ 107 h 107"/>
                <a:gd name="T26" fmla="*/ 0 w 87"/>
                <a:gd name="T27" fmla="*/ 72 h 107"/>
                <a:gd name="T28" fmla="*/ 17 w 87"/>
                <a:gd name="T29" fmla="*/ 7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32"/>
            <p:cNvSpPr>
              <a:spLocks noChangeAspect="1"/>
            </p:cNvSpPr>
            <p:nvPr/>
          </p:nvSpPr>
          <p:spPr bwMode="auto">
            <a:xfrm>
              <a:off x="4539" y="4562"/>
              <a:ext cx="26" cy="46"/>
            </a:xfrm>
            <a:custGeom>
              <a:avLst/>
              <a:gdLst>
                <a:gd name="T0" fmla="*/ 3 w 7"/>
                <a:gd name="T1" fmla="*/ 0 h 14"/>
                <a:gd name="T2" fmla="*/ 0 w 7"/>
                <a:gd name="T3" fmla="*/ 7 h 14"/>
                <a:gd name="T4" fmla="*/ 4 w 7"/>
                <a:gd name="T5" fmla="*/ 14 h 14"/>
                <a:gd name="T6" fmla="*/ 7 w 7"/>
                <a:gd name="T7" fmla="*/ 7 h 14"/>
                <a:gd name="T8" fmla="*/ 3 w 7"/>
                <a:gd name="T9" fmla="*/ 0 h 14"/>
              </a:gdLst>
              <a:ahLst/>
              <a:cxnLst>
                <a:cxn ang="0">
                  <a:pos x="T0" y="T1"/>
                </a:cxn>
                <a:cxn ang="0">
                  <a:pos x="T2" y="T3"/>
                </a:cxn>
                <a:cxn ang="0">
                  <a:pos x="T4" y="T5"/>
                </a:cxn>
                <a:cxn ang="0">
                  <a:pos x="T6" y="T7"/>
                </a:cxn>
                <a:cxn ang="0">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33"/>
            <p:cNvSpPr>
              <a:spLocks noChangeAspect="1"/>
            </p:cNvSpPr>
            <p:nvPr/>
          </p:nvSpPr>
          <p:spPr bwMode="auto">
            <a:xfrm>
              <a:off x="4670" y="4562"/>
              <a:ext cx="20" cy="46"/>
            </a:xfrm>
            <a:custGeom>
              <a:avLst/>
              <a:gdLst>
                <a:gd name="T0" fmla="*/ 4 w 7"/>
                <a:gd name="T1" fmla="*/ 0 h 14"/>
                <a:gd name="T2" fmla="*/ 7 w 7"/>
                <a:gd name="T3" fmla="*/ 7 h 14"/>
                <a:gd name="T4" fmla="*/ 3 w 7"/>
                <a:gd name="T5" fmla="*/ 14 h 14"/>
                <a:gd name="T6" fmla="*/ 1 w 7"/>
                <a:gd name="T7" fmla="*/ 7 h 14"/>
                <a:gd name="T8" fmla="*/ 4 w 7"/>
                <a:gd name="T9" fmla="*/ 0 h 14"/>
              </a:gdLst>
              <a:ahLst/>
              <a:cxnLst>
                <a:cxn ang="0">
                  <a:pos x="T0" y="T1"/>
                </a:cxn>
                <a:cxn ang="0">
                  <a:pos x="T2" y="T3"/>
                </a:cxn>
                <a:cxn ang="0">
                  <a:pos x="T4" y="T5"/>
                </a:cxn>
                <a:cxn ang="0">
                  <a:pos x="T6" y="T7"/>
                </a:cxn>
                <a:cxn ang="0">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Oval 34"/>
            <p:cNvSpPr>
              <a:spLocks noChangeAspect="1" noChangeArrowheads="1"/>
            </p:cNvSpPr>
            <p:nvPr/>
          </p:nvSpPr>
          <p:spPr bwMode="auto">
            <a:xfrm>
              <a:off x="4460" y="4536"/>
              <a:ext cx="20" cy="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Oval 35"/>
            <p:cNvSpPr>
              <a:spLocks noChangeAspect="1" noChangeArrowheads="1"/>
            </p:cNvSpPr>
            <p:nvPr/>
          </p:nvSpPr>
          <p:spPr bwMode="auto">
            <a:xfrm>
              <a:off x="4460" y="4555"/>
              <a:ext cx="20"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7" name="Oval 36"/>
            <p:cNvSpPr>
              <a:spLocks noChangeAspect="1" noChangeArrowheads="1"/>
            </p:cNvSpPr>
            <p:nvPr/>
          </p:nvSpPr>
          <p:spPr bwMode="auto">
            <a:xfrm>
              <a:off x="4467" y="4581"/>
              <a:ext cx="13"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8" name="Oval 37"/>
            <p:cNvSpPr>
              <a:spLocks noChangeAspect="1" noChangeArrowheads="1"/>
            </p:cNvSpPr>
            <p:nvPr/>
          </p:nvSpPr>
          <p:spPr bwMode="auto">
            <a:xfrm>
              <a:off x="4513" y="4490"/>
              <a:ext cx="20" cy="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9" name="Oval 38"/>
            <p:cNvSpPr>
              <a:spLocks noChangeAspect="1" noChangeArrowheads="1"/>
            </p:cNvSpPr>
            <p:nvPr/>
          </p:nvSpPr>
          <p:spPr bwMode="auto">
            <a:xfrm>
              <a:off x="4493" y="4503"/>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0" name="Oval 39"/>
            <p:cNvSpPr>
              <a:spLocks noChangeAspect="1" noChangeArrowheads="1"/>
            </p:cNvSpPr>
            <p:nvPr/>
          </p:nvSpPr>
          <p:spPr bwMode="auto">
            <a:xfrm>
              <a:off x="4474" y="4516"/>
              <a:ext cx="19"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1" name="Oval 40"/>
            <p:cNvSpPr>
              <a:spLocks noChangeAspect="1" noChangeArrowheads="1"/>
            </p:cNvSpPr>
            <p:nvPr/>
          </p:nvSpPr>
          <p:spPr bwMode="auto">
            <a:xfrm>
              <a:off x="4539" y="4496"/>
              <a:ext cx="20"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2" name="Oval 41"/>
            <p:cNvSpPr>
              <a:spLocks noChangeAspect="1" noChangeArrowheads="1"/>
            </p:cNvSpPr>
            <p:nvPr/>
          </p:nvSpPr>
          <p:spPr bwMode="auto">
            <a:xfrm>
              <a:off x="4559" y="4503"/>
              <a:ext cx="19"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3" name="Oval 42"/>
            <p:cNvSpPr>
              <a:spLocks noChangeAspect="1" noChangeArrowheads="1"/>
            </p:cNvSpPr>
            <p:nvPr/>
          </p:nvSpPr>
          <p:spPr bwMode="auto">
            <a:xfrm>
              <a:off x="4585" y="4509"/>
              <a:ext cx="13"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4" name="Oval 43"/>
            <p:cNvSpPr>
              <a:spLocks noChangeAspect="1" noChangeArrowheads="1"/>
            </p:cNvSpPr>
            <p:nvPr/>
          </p:nvSpPr>
          <p:spPr bwMode="auto">
            <a:xfrm>
              <a:off x="4755" y="4536"/>
              <a:ext cx="13" cy="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5" name="Oval 44"/>
            <p:cNvSpPr>
              <a:spLocks noChangeAspect="1" noChangeArrowheads="1"/>
            </p:cNvSpPr>
            <p:nvPr/>
          </p:nvSpPr>
          <p:spPr bwMode="auto">
            <a:xfrm>
              <a:off x="4755" y="4555"/>
              <a:ext cx="20"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6" name="Oval 45"/>
            <p:cNvSpPr>
              <a:spLocks noChangeAspect="1" noChangeArrowheads="1"/>
            </p:cNvSpPr>
            <p:nvPr/>
          </p:nvSpPr>
          <p:spPr bwMode="auto">
            <a:xfrm>
              <a:off x="4755" y="4581"/>
              <a:ext cx="13"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7" name="Oval 46"/>
            <p:cNvSpPr>
              <a:spLocks noChangeAspect="1" noChangeArrowheads="1"/>
            </p:cNvSpPr>
            <p:nvPr/>
          </p:nvSpPr>
          <p:spPr bwMode="auto">
            <a:xfrm>
              <a:off x="4703" y="4490"/>
              <a:ext cx="20" cy="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8" name="Oval 47"/>
            <p:cNvSpPr>
              <a:spLocks noChangeAspect="1" noChangeArrowheads="1"/>
            </p:cNvSpPr>
            <p:nvPr/>
          </p:nvSpPr>
          <p:spPr bwMode="auto">
            <a:xfrm>
              <a:off x="4729" y="4503"/>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49" name="Oval 48"/>
            <p:cNvSpPr>
              <a:spLocks noChangeAspect="1" noChangeArrowheads="1"/>
            </p:cNvSpPr>
            <p:nvPr/>
          </p:nvSpPr>
          <p:spPr bwMode="auto">
            <a:xfrm>
              <a:off x="4742" y="4516"/>
              <a:ext cx="20"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0" name="Oval 49"/>
            <p:cNvSpPr>
              <a:spLocks noChangeAspect="1" noChangeArrowheads="1"/>
            </p:cNvSpPr>
            <p:nvPr/>
          </p:nvSpPr>
          <p:spPr bwMode="auto">
            <a:xfrm>
              <a:off x="4683" y="4496"/>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1" name="Oval 50"/>
            <p:cNvSpPr>
              <a:spLocks noChangeAspect="1" noChangeArrowheads="1"/>
            </p:cNvSpPr>
            <p:nvPr/>
          </p:nvSpPr>
          <p:spPr bwMode="auto">
            <a:xfrm>
              <a:off x="4657" y="4503"/>
              <a:ext cx="20"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2" name="Oval 51"/>
            <p:cNvSpPr>
              <a:spLocks noChangeAspect="1" noChangeArrowheads="1"/>
            </p:cNvSpPr>
            <p:nvPr/>
          </p:nvSpPr>
          <p:spPr bwMode="auto">
            <a:xfrm>
              <a:off x="4637" y="4509"/>
              <a:ext cx="20" cy="2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3" name="Freeform 52"/>
            <p:cNvSpPr>
              <a:spLocks noChangeAspect="1"/>
            </p:cNvSpPr>
            <p:nvPr/>
          </p:nvSpPr>
          <p:spPr bwMode="auto">
            <a:xfrm>
              <a:off x="4605" y="4529"/>
              <a:ext cx="6" cy="39"/>
            </a:xfrm>
            <a:custGeom>
              <a:avLst/>
              <a:gdLst>
                <a:gd name="T0" fmla="*/ 0 w 3"/>
                <a:gd name="T1" fmla="*/ 13 h 13"/>
                <a:gd name="T2" fmla="*/ 3 w 3"/>
                <a:gd name="T3" fmla="*/ 13 h 13"/>
                <a:gd name="T4" fmla="*/ 3 w 3"/>
                <a:gd name="T5" fmla="*/ 1 h 13"/>
                <a:gd name="T6" fmla="*/ 0 w 3"/>
                <a:gd name="T7" fmla="*/ 0 h 13"/>
                <a:gd name="T8" fmla="*/ 0 w 3"/>
                <a:gd name="T9" fmla="*/ 13 h 13"/>
              </a:gdLst>
              <a:ahLst/>
              <a:cxnLst>
                <a:cxn ang="0">
                  <a:pos x="T0" y="T1"/>
                </a:cxn>
                <a:cxn ang="0">
                  <a:pos x="T2" y="T3"/>
                </a:cxn>
                <a:cxn ang="0">
                  <a:pos x="T4" y="T5"/>
                </a:cxn>
                <a:cxn ang="0">
                  <a:pos x="T6" y="T7"/>
                </a:cxn>
                <a:cxn ang="0">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4" name="Freeform 53"/>
            <p:cNvSpPr>
              <a:spLocks noChangeAspect="1"/>
            </p:cNvSpPr>
            <p:nvPr/>
          </p:nvSpPr>
          <p:spPr bwMode="auto">
            <a:xfrm>
              <a:off x="4624" y="4529"/>
              <a:ext cx="7" cy="39"/>
            </a:xfrm>
            <a:custGeom>
              <a:avLst/>
              <a:gdLst>
                <a:gd name="T0" fmla="*/ 3 w 3"/>
                <a:gd name="T1" fmla="*/ 0 h 13"/>
                <a:gd name="T2" fmla="*/ 0 w 3"/>
                <a:gd name="T3" fmla="*/ 1 h 13"/>
                <a:gd name="T4" fmla="*/ 0 w 3"/>
                <a:gd name="T5" fmla="*/ 13 h 13"/>
                <a:gd name="T6" fmla="*/ 3 w 3"/>
                <a:gd name="T7" fmla="*/ 13 h 13"/>
                <a:gd name="T8" fmla="*/ 3 w 3"/>
                <a:gd name="T9" fmla="*/ 0 h 13"/>
              </a:gdLst>
              <a:ahLst/>
              <a:cxnLst>
                <a:cxn ang="0">
                  <a:pos x="T0" y="T1"/>
                </a:cxn>
                <a:cxn ang="0">
                  <a:pos x="T2" y="T3"/>
                </a:cxn>
                <a:cxn ang="0">
                  <a:pos x="T4" y="T5"/>
                </a:cxn>
                <a:cxn ang="0">
                  <a:pos x="T6" y="T7"/>
                </a:cxn>
                <a:cxn ang="0">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5" name="Freeform 54"/>
            <p:cNvSpPr>
              <a:spLocks noChangeAspect="1"/>
            </p:cNvSpPr>
            <p:nvPr/>
          </p:nvSpPr>
          <p:spPr bwMode="auto">
            <a:xfrm>
              <a:off x="4592" y="4457"/>
              <a:ext cx="19" cy="26"/>
            </a:xfrm>
            <a:custGeom>
              <a:avLst/>
              <a:gdLst>
                <a:gd name="T0" fmla="*/ 7 w 7"/>
                <a:gd name="T1" fmla="*/ 8 h 8"/>
                <a:gd name="T2" fmla="*/ 7 w 7"/>
                <a:gd name="T3" fmla="*/ 0 h 8"/>
                <a:gd name="T4" fmla="*/ 0 w 7"/>
                <a:gd name="T5" fmla="*/ 8 h 8"/>
                <a:gd name="T6" fmla="*/ 7 w 7"/>
                <a:gd name="T7" fmla="*/ 8 h 8"/>
              </a:gdLst>
              <a:ahLst/>
              <a:cxnLst>
                <a:cxn ang="0">
                  <a:pos x="T0" y="T1"/>
                </a:cxn>
                <a:cxn ang="0">
                  <a:pos x="T2" y="T3"/>
                </a:cxn>
                <a:cxn ang="0">
                  <a:pos x="T4" y="T5"/>
                </a:cxn>
                <a:cxn ang="0">
                  <a:pos x="T6" y="T7"/>
                </a:cxn>
              </a:cxnLst>
              <a:rect l="0" t="0" r="r" b="b"/>
              <a:pathLst>
                <a:path w="7" h="8">
                  <a:moveTo>
                    <a:pt x="7" y="8"/>
                  </a:moveTo>
                  <a:cubicBezTo>
                    <a:pt x="7" y="0"/>
                    <a:pt x="7" y="0"/>
                    <a:pt x="7" y="0"/>
                  </a:cubicBezTo>
                  <a:cubicBezTo>
                    <a:pt x="3" y="1"/>
                    <a:pt x="1" y="4"/>
                    <a:pt x="0" y="8"/>
                  </a:cubicBez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6" name="Freeform 55"/>
            <p:cNvSpPr>
              <a:spLocks noChangeAspect="1"/>
            </p:cNvSpPr>
            <p:nvPr/>
          </p:nvSpPr>
          <p:spPr bwMode="auto">
            <a:xfrm>
              <a:off x="4624" y="4457"/>
              <a:ext cx="20" cy="26"/>
            </a:xfrm>
            <a:custGeom>
              <a:avLst/>
              <a:gdLst>
                <a:gd name="T0" fmla="*/ 0 w 6"/>
                <a:gd name="T1" fmla="*/ 8 h 8"/>
                <a:gd name="T2" fmla="*/ 6 w 6"/>
                <a:gd name="T3" fmla="*/ 8 h 8"/>
                <a:gd name="T4" fmla="*/ 0 w 6"/>
                <a:gd name="T5" fmla="*/ 0 h 8"/>
                <a:gd name="T6" fmla="*/ 0 w 6"/>
                <a:gd name="T7" fmla="*/ 8 h 8"/>
              </a:gdLst>
              <a:ahLst/>
              <a:cxnLst>
                <a:cxn ang="0">
                  <a:pos x="T0" y="T1"/>
                </a:cxn>
                <a:cxn ang="0">
                  <a:pos x="T2" y="T3"/>
                </a:cxn>
                <a:cxn ang="0">
                  <a:pos x="T4" y="T5"/>
                </a:cxn>
                <a:cxn ang="0">
                  <a:pos x="T6" y="T7"/>
                </a:cxn>
              </a:cxnLst>
              <a:rect l="0" t="0" r="r" b="b"/>
              <a:pathLst>
                <a:path w="6" h="8">
                  <a:moveTo>
                    <a:pt x="0" y="8"/>
                  </a:moveTo>
                  <a:cubicBezTo>
                    <a:pt x="6" y="8"/>
                    <a:pt x="6" y="8"/>
                    <a:pt x="6" y="8"/>
                  </a:cubicBezTo>
                  <a:cubicBezTo>
                    <a:pt x="6" y="4"/>
                    <a:pt x="3" y="1"/>
                    <a:pt x="0" y="0"/>
                  </a:cubicBez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7" name="Freeform 56"/>
            <p:cNvSpPr>
              <a:spLocks noChangeAspect="1"/>
            </p:cNvSpPr>
            <p:nvPr/>
          </p:nvSpPr>
          <p:spPr bwMode="auto">
            <a:xfrm>
              <a:off x="4592" y="4496"/>
              <a:ext cx="52" cy="20"/>
            </a:xfrm>
            <a:custGeom>
              <a:avLst/>
              <a:gdLst>
                <a:gd name="T0" fmla="*/ 0 w 17"/>
                <a:gd name="T1" fmla="*/ 0 h 7"/>
                <a:gd name="T2" fmla="*/ 9 w 17"/>
                <a:gd name="T3" fmla="*/ 7 h 7"/>
                <a:gd name="T4" fmla="*/ 17 w 17"/>
                <a:gd name="T5" fmla="*/ 0 h 7"/>
                <a:gd name="T6" fmla="*/ 0 w 17"/>
                <a:gd name="T7" fmla="*/ 0 h 7"/>
              </a:gdLst>
              <a:ahLst/>
              <a:cxnLst>
                <a:cxn ang="0">
                  <a:pos x="T0" y="T1"/>
                </a:cxn>
                <a:cxn ang="0">
                  <a:pos x="T2" y="T3"/>
                </a:cxn>
                <a:cxn ang="0">
                  <a:pos x="T4" y="T5"/>
                </a:cxn>
                <a:cxn ang="0">
                  <a:pos x="T6" y="T7"/>
                </a:cxn>
              </a:cxnLst>
              <a:rect l="0" t="0" r="r" b="b"/>
              <a:pathLst>
                <a:path w="17" h="7">
                  <a:moveTo>
                    <a:pt x="0" y="0"/>
                  </a:moveTo>
                  <a:cubicBezTo>
                    <a:pt x="1" y="4"/>
                    <a:pt x="4" y="7"/>
                    <a:pt x="9" y="7"/>
                  </a:cubicBezTo>
                  <a:cubicBezTo>
                    <a:pt x="13" y="7"/>
                    <a:pt x="16" y="4"/>
                    <a:pt x="1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8" name="Freeform 57"/>
            <p:cNvSpPr>
              <a:spLocks noChangeAspect="1"/>
            </p:cNvSpPr>
            <p:nvPr/>
          </p:nvSpPr>
          <p:spPr bwMode="auto">
            <a:xfrm>
              <a:off x="4592" y="4411"/>
              <a:ext cx="45" cy="46"/>
            </a:xfrm>
            <a:custGeom>
              <a:avLst/>
              <a:gdLst>
                <a:gd name="T0" fmla="*/ 13 w 15"/>
                <a:gd name="T1" fmla="*/ 14 h 14"/>
                <a:gd name="T2" fmla="*/ 9 w 15"/>
                <a:gd name="T3" fmla="*/ 8 h 14"/>
                <a:gd name="T4" fmla="*/ 15 w 15"/>
                <a:gd name="T5" fmla="*/ 12 h 14"/>
                <a:gd name="T6" fmla="*/ 15 w 15"/>
                <a:gd name="T7" fmla="*/ 3 h 14"/>
                <a:gd name="T8" fmla="*/ 9 w 15"/>
                <a:gd name="T9" fmla="*/ 7 h 14"/>
                <a:gd name="T10" fmla="*/ 12 w 15"/>
                <a:gd name="T11" fmla="*/ 0 h 14"/>
                <a:gd name="T12" fmla="*/ 3 w 15"/>
                <a:gd name="T13" fmla="*/ 0 h 14"/>
                <a:gd name="T14" fmla="*/ 7 w 15"/>
                <a:gd name="T15" fmla="*/ 7 h 14"/>
                <a:gd name="T16" fmla="*/ 0 w 15"/>
                <a:gd name="T17" fmla="*/ 3 h 14"/>
                <a:gd name="T18" fmla="*/ 0 w 15"/>
                <a:gd name="T19" fmla="*/ 12 h 14"/>
                <a:gd name="T20" fmla="*/ 7 w 15"/>
                <a:gd name="T21" fmla="*/ 8 h 14"/>
                <a:gd name="T22" fmla="*/ 3 w 15"/>
                <a:gd name="T23" fmla="*/ 14 h 14"/>
                <a:gd name="T24" fmla="*/ 13 w 1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9" name="Freeform 58"/>
            <p:cNvSpPr>
              <a:spLocks noChangeAspect="1" noEditPoints="1"/>
            </p:cNvSpPr>
            <p:nvPr/>
          </p:nvSpPr>
          <p:spPr bwMode="auto">
            <a:xfrm>
              <a:off x="4428" y="4929"/>
              <a:ext cx="288" cy="196"/>
            </a:xfrm>
            <a:custGeom>
              <a:avLst/>
              <a:gdLst>
                <a:gd name="T0" fmla="*/ 59 w 89"/>
                <a:gd name="T1" fmla="*/ 53 h 60"/>
                <a:gd name="T2" fmla="*/ 66 w 89"/>
                <a:gd name="T3" fmla="*/ 53 h 60"/>
                <a:gd name="T4" fmla="*/ 46 w 89"/>
                <a:gd name="T5" fmla="*/ 51 h 60"/>
                <a:gd name="T6" fmla="*/ 46 w 89"/>
                <a:gd name="T7" fmla="*/ 44 h 60"/>
                <a:gd name="T8" fmla="*/ 46 w 89"/>
                <a:gd name="T9" fmla="*/ 51 h 60"/>
                <a:gd name="T10" fmla="*/ 40 w 89"/>
                <a:gd name="T11" fmla="*/ 34 h 60"/>
                <a:gd name="T12" fmla="*/ 33 w 89"/>
                <a:gd name="T13" fmla="*/ 36 h 60"/>
                <a:gd name="T14" fmla="*/ 33 w 89"/>
                <a:gd name="T15" fmla="*/ 38 h 60"/>
                <a:gd name="T16" fmla="*/ 33 w 89"/>
                <a:gd name="T17" fmla="*/ 42 h 60"/>
                <a:gd name="T18" fmla="*/ 29 w 89"/>
                <a:gd name="T19" fmla="*/ 41 h 60"/>
                <a:gd name="T20" fmla="*/ 28 w 89"/>
                <a:gd name="T21" fmla="*/ 42 h 60"/>
                <a:gd name="T22" fmla="*/ 27 w 89"/>
                <a:gd name="T23" fmla="*/ 46 h 60"/>
                <a:gd name="T24" fmla="*/ 29 w 89"/>
                <a:gd name="T25" fmla="*/ 49 h 60"/>
                <a:gd name="T26" fmla="*/ 32 w 89"/>
                <a:gd name="T27" fmla="*/ 51 h 60"/>
                <a:gd name="T28" fmla="*/ 23 w 89"/>
                <a:gd name="T29" fmla="*/ 46 h 60"/>
                <a:gd name="T30" fmla="*/ 26 w 89"/>
                <a:gd name="T31" fmla="*/ 38 h 60"/>
                <a:gd name="T32" fmla="*/ 24 w 89"/>
                <a:gd name="T33" fmla="*/ 35 h 60"/>
                <a:gd name="T34" fmla="*/ 28 w 89"/>
                <a:gd name="T35" fmla="*/ 36 h 60"/>
                <a:gd name="T36" fmla="*/ 36 w 89"/>
                <a:gd name="T37" fmla="*/ 30 h 60"/>
                <a:gd name="T38" fmla="*/ 42 w 89"/>
                <a:gd name="T39" fmla="*/ 36 h 60"/>
                <a:gd name="T40" fmla="*/ 73 w 89"/>
                <a:gd name="T41" fmla="*/ 48 h 60"/>
                <a:gd name="T42" fmla="*/ 44 w 89"/>
                <a:gd name="T43" fmla="*/ 37 h 60"/>
                <a:gd name="T44" fmla="*/ 36 w 89"/>
                <a:gd name="T45" fmla="*/ 29 h 60"/>
                <a:gd name="T46" fmla="*/ 29 w 89"/>
                <a:gd name="T47" fmla="*/ 25 h 60"/>
                <a:gd name="T48" fmla="*/ 18 w 89"/>
                <a:gd name="T49" fmla="*/ 0 h 60"/>
                <a:gd name="T50" fmla="*/ 9 w 89"/>
                <a:gd name="T51" fmla="*/ 5 h 60"/>
                <a:gd name="T52" fmla="*/ 3 w 89"/>
                <a:gd name="T53" fmla="*/ 18 h 60"/>
                <a:gd name="T54" fmla="*/ 21 w 89"/>
                <a:gd name="T55" fmla="*/ 44 h 60"/>
                <a:gd name="T56" fmla="*/ 26 w 89"/>
                <a:gd name="T57" fmla="*/ 52 h 60"/>
                <a:gd name="T58" fmla="*/ 49 w 89"/>
                <a:gd name="T59" fmla="*/ 58 h 60"/>
                <a:gd name="T60" fmla="*/ 83 w 89"/>
                <a:gd name="T61" fmla="*/ 55 h 60"/>
                <a:gd name="T62" fmla="*/ 89 w 89"/>
                <a:gd name="T63"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0" name="Freeform 59"/>
            <p:cNvSpPr>
              <a:spLocks noChangeAspect="1" noEditPoints="1"/>
            </p:cNvSpPr>
            <p:nvPr/>
          </p:nvSpPr>
          <p:spPr bwMode="auto">
            <a:xfrm>
              <a:off x="4565" y="5132"/>
              <a:ext cx="99" cy="118"/>
            </a:xfrm>
            <a:custGeom>
              <a:avLst/>
              <a:gdLst>
                <a:gd name="T0" fmla="*/ 28 w 31"/>
                <a:gd name="T1" fmla="*/ 23 h 38"/>
                <a:gd name="T2" fmla="*/ 26 w 31"/>
                <a:gd name="T3" fmla="*/ 21 h 38"/>
                <a:gd name="T4" fmla="*/ 20 w 31"/>
                <a:gd name="T5" fmla="*/ 30 h 38"/>
                <a:gd name="T6" fmla="*/ 17 w 31"/>
                <a:gd name="T7" fmla="*/ 28 h 38"/>
                <a:gd name="T8" fmla="*/ 18 w 31"/>
                <a:gd name="T9" fmla="*/ 25 h 38"/>
                <a:gd name="T10" fmla="*/ 16 w 31"/>
                <a:gd name="T11" fmla="*/ 24 h 38"/>
                <a:gd name="T12" fmla="*/ 14 w 31"/>
                <a:gd name="T13" fmla="*/ 25 h 38"/>
                <a:gd name="T14" fmla="*/ 15 w 31"/>
                <a:gd name="T15" fmla="*/ 28 h 38"/>
                <a:gd name="T16" fmla="*/ 12 w 31"/>
                <a:gd name="T17" fmla="*/ 30 h 38"/>
                <a:gd name="T18" fmla="*/ 6 w 31"/>
                <a:gd name="T19" fmla="*/ 21 h 38"/>
                <a:gd name="T20" fmla="*/ 3 w 31"/>
                <a:gd name="T21" fmla="*/ 23 h 38"/>
                <a:gd name="T22" fmla="*/ 2 w 31"/>
                <a:gd name="T23" fmla="*/ 19 h 38"/>
                <a:gd name="T24" fmla="*/ 6 w 31"/>
                <a:gd name="T25" fmla="*/ 15 h 38"/>
                <a:gd name="T26" fmla="*/ 12 w 31"/>
                <a:gd name="T27" fmla="*/ 21 h 38"/>
                <a:gd name="T28" fmla="*/ 14 w 31"/>
                <a:gd name="T29" fmla="*/ 20 h 38"/>
                <a:gd name="T30" fmla="*/ 11 w 31"/>
                <a:gd name="T31" fmla="*/ 13 h 38"/>
                <a:gd name="T32" fmla="*/ 16 w 31"/>
                <a:gd name="T33" fmla="*/ 6 h 38"/>
                <a:gd name="T34" fmla="*/ 21 w 31"/>
                <a:gd name="T35" fmla="*/ 13 h 38"/>
                <a:gd name="T36" fmla="*/ 18 w 31"/>
                <a:gd name="T37" fmla="*/ 20 h 38"/>
                <a:gd name="T38" fmla="*/ 19 w 31"/>
                <a:gd name="T39" fmla="*/ 21 h 38"/>
                <a:gd name="T40" fmla="*/ 25 w 31"/>
                <a:gd name="T41" fmla="*/ 15 h 38"/>
                <a:gd name="T42" fmla="*/ 29 w 31"/>
                <a:gd name="T43" fmla="*/ 19 h 38"/>
                <a:gd name="T44" fmla="*/ 28 w 31"/>
                <a:gd name="T45" fmla="*/ 23 h 38"/>
                <a:gd name="T46" fmla="*/ 16 w 31"/>
                <a:gd name="T47" fmla="*/ 36 h 38"/>
                <a:gd name="T48" fmla="*/ 13 w 31"/>
                <a:gd name="T49" fmla="*/ 34 h 38"/>
                <a:gd name="T50" fmla="*/ 16 w 31"/>
                <a:gd name="T51" fmla="*/ 31 h 38"/>
                <a:gd name="T52" fmla="*/ 18 w 31"/>
                <a:gd name="T53" fmla="*/ 34 h 38"/>
                <a:gd name="T54" fmla="*/ 16 w 31"/>
                <a:gd name="T55" fmla="*/ 36 h 38"/>
                <a:gd name="T56" fmla="*/ 25 w 31"/>
                <a:gd name="T57" fmla="*/ 13 h 38"/>
                <a:gd name="T58" fmla="*/ 24 w 31"/>
                <a:gd name="T59" fmla="*/ 13 h 38"/>
                <a:gd name="T60" fmla="*/ 24 w 31"/>
                <a:gd name="T61" fmla="*/ 3 h 38"/>
                <a:gd name="T62" fmla="*/ 8 w 31"/>
                <a:gd name="T63" fmla="*/ 0 h 38"/>
                <a:gd name="T64" fmla="*/ 8 w 31"/>
                <a:gd name="T65" fmla="*/ 13 h 38"/>
                <a:gd name="T66" fmla="*/ 6 w 31"/>
                <a:gd name="T67" fmla="*/ 13 h 38"/>
                <a:gd name="T68" fmla="*/ 0 w 31"/>
                <a:gd name="T69" fmla="*/ 19 h 38"/>
                <a:gd name="T70" fmla="*/ 3 w 31"/>
                <a:gd name="T71" fmla="*/ 26 h 38"/>
                <a:gd name="T72" fmla="*/ 5 w 31"/>
                <a:gd name="T73" fmla="*/ 23 h 38"/>
                <a:gd name="T74" fmla="*/ 12 w 31"/>
                <a:gd name="T75" fmla="*/ 32 h 38"/>
                <a:gd name="T76" fmla="*/ 12 w 31"/>
                <a:gd name="T77" fmla="*/ 34 h 38"/>
                <a:gd name="T78" fmla="*/ 16 w 31"/>
                <a:gd name="T79" fmla="*/ 38 h 38"/>
                <a:gd name="T80" fmla="*/ 20 w 31"/>
                <a:gd name="T81" fmla="*/ 34 h 38"/>
                <a:gd name="T82" fmla="*/ 20 w 31"/>
                <a:gd name="T83" fmla="*/ 32 h 38"/>
                <a:gd name="T84" fmla="*/ 26 w 31"/>
                <a:gd name="T85" fmla="*/ 23 h 38"/>
                <a:gd name="T86" fmla="*/ 28 w 31"/>
                <a:gd name="T87" fmla="*/ 26 h 38"/>
                <a:gd name="T88" fmla="*/ 31 w 31"/>
                <a:gd name="T89" fmla="*/ 19 h 38"/>
                <a:gd name="T90" fmla="*/ 25 w 31"/>
                <a:gd name="T91"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1" name="Freeform 60"/>
            <p:cNvSpPr>
              <a:spLocks noChangeAspect="1"/>
            </p:cNvSpPr>
            <p:nvPr/>
          </p:nvSpPr>
          <p:spPr bwMode="auto">
            <a:xfrm>
              <a:off x="4179" y="5106"/>
              <a:ext cx="871" cy="236"/>
            </a:xfrm>
            <a:custGeom>
              <a:avLst/>
              <a:gdLst>
                <a:gd name="T0" fmla="*/ 267 w 267"/>
                <a:gd name="T1" fmla="*/ 34 h 72"/>
                <a:gd name="T2" fmla="*/ 266 w 267"/>
                <a:gd name="T3" fmla="*/ 33 h 72"/>
                <a:gd name="T4" fmla="*/ 223 w 267"/>
                <a:gd name="T5" fmla="*/ 16 h 72"/>
                <a:gd name="T6" fmla="*/ 189 w 267"/>
                <a:gd name="T7" fmla="*/ 0 h 72"/>
                <a:gd name="T8" fmla="*/ 179 w 267"/>
                <a:gd name="T9" fmla="*/ 3 h 72"/>
                <a:gd name="T10" fmla="*/ 171 w 267"/>
                <a:gd name="T11" fmla="*/ 12 h 72"/>
                <a:gd name="T12" fmla="*/ 166 w 267"/>
                <a:gd name="T13" fmla="*/ 21 h 72"/>
                <a:gd name="T14" fmla="*/ 163 w 267"/>
                <a:gd name="T15" fmla="*/ 28 h 72"/>
                <a:gd name="T16" fmla="*/ 166 w 267"/>
                <a:gd name="T17" fmla="*/ 34 h 72"/>
                <a:gd name="T18" fmla="*/ 172 w 267"/>
                <a:gd name="T19" fmla="*/ 38 h 72"/>
                <a:gd name="T20" fmla="*/ 174 w 267"/>
                <a:gd name="T21" fmla="*/ 39 h 72"/>
                <a:gd name="T22" fmla="*/ 179 w 267"/>
                <a:gd name="T23" fmla="*/ 42 h 72"/>
                <a:gd name="T24" fmla="*/ 160 w 267"/>
                <a:gd name="T25" fmla="*/ 48 h 72"/>
                <a:gd name="T26" fmla="*/ 134 w 267"/>
                <a:gd name="T27" fmla="*/ 50 h 72"/>
                <a:gd name="T28" fmla="*/ 107 w 267"/>
                <a:gd name="T29" fmla="*/ 48 h 72"/>
                <a:gd name="T30" fmla="*/ 89 w 267"/>
                <a:gd name="T31" fmla="*/ 42 h 72"/>
                <a:gd name="T32" fmla="*/ 93 w 267"/>
                <a:gd name="T33" fmla="*/ 38 h 72"/>
                <a:gd name="T34" fmla="*/ 95 w 267"/>
                <a:gd name="T35" fmla="*/ 37 h 72"/>
                <a:gd name="T36" fmla="*/ 102 w 267"/>
                <a:gd name="T37" fmla="*/ 33 h 72"/>
                <a:gd name="T38" fmla="*/ 104 w 267"/>
                <a:gd name="T39" fmla="*/ 28 h 72"/>
                <a:gd name="T40" fmla="*/ 101 w 267"/>
                <a:gd name="T41" fmla="*/ 21 h 72"/>
                <a:gd name="T42" fmla="*/ 96 w 267"/>
                <a:gd name="T43" fmla="*/ 12 h 72"/>
                <a:gd name="T44" fmla="*/ 88 w 267"/>
                <a:gd name="T45" fmla="*/ 3 h 72"/>
                <a:gd name="T46" fmla="*/ 78 w 267"/>
                <a:gd name="T47" fmla="*/ 0 h 72"/>
                <a:gd name="T48" fmla="*/ 44 w 267"/>
                <a:gd name="T49" fmla="*/ 16 h 72"/>
                <a:gd name="T50" fmla="*/ 2 w 267"/>
                <a:gd name="T51" fmla="*/ 33 h 72"/>
                <a:gd name="T52" fmla="*/ 0 w 267"/>
                <a:gd name="T53" fmla="*/ 34 h 72"/>
                <a:gd name="T54" fmla="*/ 1 w 267"/>
                <a:gd name="T55" fmla="*/ 35 h 72"/>
                <a:gd name="T56" fmla="*/ 11 w 267"/>
                <a:gd name="T57" fmla="*/ 42 h 72"/>
                <a:gd name="T58" fmla="*/ 24 w 267"/>
                <a:gd name="T59" fmla="*/ 49 h 72"/>
                <a:gd name="T60" fmla="*/ 39 w 267"/>
                <a:gd name="T61" fmla="*/ 44 h 72"/>
                <a:gd name="T62" fmla="*/ 54 w 267"/>
                <a:gd name="T63" fmla="*/ 35 h 72"/>
                <a:gd name="T64" fmla="*/ 84 w 267"/>
                <a:gd name="T65" fmla="*/ 20 h 72"/>
                <a:gd name="T66" fmla="*/ 81 w 267"/>
                <a:gd name="T67" fmla="*/ 23 h 72"/>
                <a:gd name="T68" fmla="*/ 76 w 267"/>
                <a:gd name="T69" fmla="*/ 32 h 72"/>
                <a:gd name="T70" fmla="*/ 78 w 267"/>
                <a:gd name="T71" fmla="*/ 42 h 72"/>
                <a:gd name="T72" fmla="*/ 80 w 267"/>
                <a:gd name="T73" fmla="*/ 45 h 72"/>
                <a:gd name="T74" fmla="*/ 82 w 267"/>
                <a:gd name="T75" fmla="*/ 52 h 72"/>
                <a:gd name="T76" fmla="*/ 83 w 267"/>
                <a:gd name="T77" fmla="*/ 56 h 72"/>
                <a:gd name="T78" fmla="*/ 92 w 267"/>
                <a:gd name="T79" fmla="*/ 66 h 72"/>
                <a:gd name="T80" fmla="*/ 134 w 267"/>
                <a:gd name="T81" fmla="*/ 72 h 72"/>
                <a:gd name="T82" fmla="*/ 175 w 267"/>
                <a:gd name="T83" fmla="*/ 66 h 72"/>
                <a:gd name="T84" fmla="*/ 184 w 267"/>
                <a:gd name="T85" fmla="*/ 56 h 72"/>
                <a:gd name="T86" fmla="*/ 185 w 267"/>
                <a:gd name="T87" fmla="*/ 52 h 72"/>
                <a:gd name="T88" fmla="*/ 187 w 267"/>
                <a:gd name="T89" fmla="*/ 45 h 72"/>
                <a:gd name="T90" fmla="*/ 190 w 267"/>
                <a:gd name="T91" fmla="*/ 41 h 72"/>
                <a:gd name="T92" fmla="*/ 192 w 267"/>
                <a:gd name="T93" fmla="*/ 33 h 72"/>
                <a:gd name="T94" fmla="*/ 187 w 267"/>
                <a:gd name="T95" fmla="*/ 23 h 72"/>
                <a:gd name="T96" fmla="*/ 184 w 267"/>
                <a:gd name="T97" fmla="*/ 20 h 72"/>
                <a:gd name="T98" fmla="*/ 213 w 267"/>
                <a:gd name="T99" fmla="*/ 35 h 72"/>
                <a:gd name="T100" fmla="*/ 228 w 267"/>
                <a:gd name="T101" fmla="*/ 44 h 72"/>
                <a:gd name="T102" fmla="*/ 243 w 267"/>
                <a:gd name="T103" fmla="*/ 49 h 72"/>
                <a:gd name="T104" fmla="*/ 256 w 267"/>
                <a:gd name="T105" fmla="*/ 42 h 72"/>
                <a:gd name="T106" fmla="*/ 267 w 267"/>
                <a:gd name="T107" fmla="*/ 35 h 72"/>
                <a:gd name="T108" fmla="*/ 267 w 267"/>
                <a:gd name="T109"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2" name="Freeform 61"/>
            <p:cNvSpPr>
              <a:spLocks noChangeAspect="1" noEditPoints="1"/>
            </p:cNvSpPr>
            <p:nvPr/>
          </p:nvSpPr>
          <p:spPr bwMode="auto">
            <a:xfrm>
              <a:off x="4441" y="4575"/>
              <a:ext cx="367" cy="511"/>
            </a:xfrm>
            <a:custGeom>
              <a:avLst/>
              <a:gdLst>
                <a:gd name="T0" fmla="*/ 56 w 114"/>
                <a:gd name="T1" fmla="*/ 52 h 156"/>
                <a:gd name="T2" fmla="*/ 83 w 114"/>
                <a:gd name="T3" fmla="*/ 66 h 156"/>
                <a:gd name="T4" fmla="*/ 95 w 114"/>
                <a:gd name="T5" fmla="*/ 99 h 156"/>
                <a:gd name="T6" fmla="*/ 55 w 114"/>
                <a:gd name="T7" fmla="*/ 33 h 156"/>
                <a:gd name="T8" fmla="*/ 23 w 114"/>
                <a:gd name="T9" fmla="*/ 35 h 156"/>
                <a:gd name="T10" fmla="*/ 55 w 114"/>
                <a:gd name="T11" fmla="*/ 27 h 156"/>
                <a:gd name="T12" fmla="*/ 87 w 114"/>
                <a:gd name="T13" fmla="*/ 35 h 156"/>
                <a:gd name="T14" fmla="*/ 55 w 114"/>
                <a:gd name="T15" fmla="*/ 33 h 156"/>
                <a:gd name="T16" fmla="*/ 15 w 114"/>
                <a:gd name="T17" fmla="*/ 99 h 156"/>
                <a:gd name="T18" fmla="*/ 26 w 114"/>
                <a:gd name="T19" fmla="*/ 66 h 156"/>
                <a:gd name="T20" fmla="*/ 54 w 114"/>
                <a:gd name="T21" fmla="*/ 52 h 156"/>
                <a:gd name="T22" fmla="*/ 114 w 114"/>
                <a:gd name="T23" fmla="*/ 96 h 156"/>
                <a:gd name="T24" fmla="*/ 101 w 114"/>
                <a:gd name="T25" fmla="*/ 73 h 156"/>
                <a:gd name="T26" fmla="*/ 101 w 114"/>
                <a:gd name="T27" fmla="*/ 67 h 156"/>
                <a:gd name="T28" fmla="*/ 104 w 114"/>
                <a:gd name="T29" fmla="*/ 63 h 156"/>
                <a:gd name="T30" fmla="*/ 85 w 114"/>
                <a:gd name="T31" fmla="*/ 42 h 156"/>
                <a:gd name="T32" fmla="*/ 87 w 114"/>
                <a:gd name="T33" fmla="*/ 29 h 156"/>
                <a:gd name="T34" fmla="*/ 90 w 114"/>
                <a:gd name="T35" fmla="*/ 4 h 156"/>
                <a:gd name="T36" fmla="*/ 87 w 114"/>
                <a:gd name="T37" fmla="*/ 7 h 156"/>
                <a:gd name="T38" fmla="*/ 91 w 114"/>
                <a:gd name="T39" fmla="*/ 15 h 156"/>
                <a:gd name="T40" fmla="*/ 75 w 114"/>
                <a:gd name="T41" fmla="*/ 14 h 156"/>
                <a:gd name="T42" fmla="*/ 79 w 114"/>
                <a:gd name="T43" fmla="*/ 16 h 156"/>
                <a:gd name="T44" fmla="*/ 74 w 114"/>
                <a:gd name="T45" fmla="*/ 13 h 156"/>
                <a:gd name="T46" fmla="*/ 68 w 114"/>
                <a:gd name="T47" fmla="*/ 15 h 156"/>
                <a:gd name="T48" fmla="*/ 73 w 114"/>
                <a:gd name="T49" fmla="*/ 14 h 156"/>
                <a:gd name="T50" fmla="*/ 56 w 114"/>
                <a:gd name="T51" fmla="*/ 10 h 156"/>
                <a:gd name="T52" fmla="*/ 63 w 114"/>
                <a:gd name="T53" fmla="*/ 3 h 156"/>
                <a:gd name="T54" fmla="*/ 62 w 114"/>
                <a:gd name="T55" fmla="*/ 0 h 156"/>
                <a:gd name="T56" fmla="*/ 53 w 114"/>
                <a:gd name="T57" fmla="*/ 8 h 156"/>
                <a:gd name="T58" fmla="*/ 46 w 114"/>
                <a:gd name="T59" fmla="*/ 14 h 156"/>
                <a:gd name="T60" fmla="*/ 44 w 114"/>
                <a:gd name="T61" fmla="*/ 18 h 156"/>
                <a:gd name="T62" fmla="*/ 39 w 114"/>
                <a:gd name="T63" fmla="*/ 11 h 156"/>
                <a:gd name="T64" fmla="*/ 40 w 114"/>
                <a:gd name="T65" fmla="*/ 6 h 156"/>
                <a:gd name="T66" fmla="*/ 29 w 114"/>
                <a:gd name="T67" fmla="*/ 7 h 156"/>
                <a:gd name="T68" fmla="*/ 32 w 114"/>
                <a:gd name="T69" fmla="*/ 12 h 156"/>
                <a:gd name="T70" fmla="*/ 29 w 114"/>
                <a:gd name="T71" fmla="*/ 19 h 156"/>
                <a:gd name="T72" fmla="*/ 25 w 114"/>
                <a:gd name="T73" fmla="*/ 16 h 156"/>
                <a:gd name="T74" fmla="*/ 18 w 114"/>
                <a:gd name="T75" fmla="*/ 13 h 156"/>
                <a:gd name="T76" fmla="*/ 12 w 114"/>
                <a:gd name="T77" fmla="*/ 8 h 156"/>
                <a:gd name="T78" fmla="*/ 20 w 114"/>
                <a:gd name="T79" fmla="*/ 35 h 156"/>
                <a:gd name="T80" fmla="*/ 13 w 114"/>
                <a:gd name="T81" fmla="*/ 52 h 156"/>
                <a:gd name="T82" fmla="*/ 7 w 114"/>
                <a:gd name="T83" fmla="*/ 81 h 156"/>
                <a:gd name="T84" fmla="*/ 13 w 114"/>
                <a:gd name="T85" fmla="*/ 96 h 156"/>
                <a:gd name="T86" fmla="*/ 54 w 114"/>
                <a:gd name="T87" fmla="*/ 101 h 156"/>
                <a:gd name="T88" fmla="*/ 50 w 114"/>
                <a:gd name="T89" fmla="*/ 146 h 156"/>
                <a:gd name="T90" fmla="*/ 65 w 114"/>
                <a:gd name="T91" fmla="*/ 145 h 156"/>
                <a:gd name="T92" fmla="*/ 56 w 114"/>
                <a:gd name="T93" fmla="*/ 101 h 156"/>
                <a:gd name="T94" fmla="*/ 92 w 114"/>
                <a:gd name="T95" fmla="*/ 118 h 156"/>
                <a:gd name="T96" fmla="*/ 70 w 114"/>
                <a:gd name="T97" fmla="*/ 143 h 156"/>
                <a:gd name="T98" fmla="*/ 67 w 114"/>
                <a:gd name="T99" fmla="*/ 148 h 156"/>
                <a:gd name="T100" fmla="*/ 71 w 114"/>
                <a:gd name="T101" fmla="*/ 153 h 156"/>
                <a:gd name="T102" fmla="*/ 88 w 114"/>
                <a:gd name="T103" fmla="*/ 155 h 156"/>
                <a:gd name="T104" fmla="*/ 109 w 114"/>
                <a:gd name="T105" fmla="*/ 126 h 156"/>
                <a:gd name="T106" fmla="*/ 114 w 114"/>
                <a:gd name="T107" fmla="*/ 9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3" name="Freeform 62"/>
            <p:cNvSpPr>
              <a:spLocks noChangeAspect="1" noEditPoints="1"/>
            </p:cNvSpPr>
            <p:nvPr/>
          </p:nvSpPr>
          <p:spPr bwMode="auto">
            <a:xfrm>
              <a:off x="4631" y="4765"/>
              <a:ext cx="105" cy="124"/>
            </a:xfrm>
            <a:custGeom>
              <a:avLst/>
              <a:gdLst>
                <a:gd name="T0" fmla="*/ 20 w 33"/>
                <a:gd name="T1" fmla="*/ 15 h 39"/>
                <a:gd name="T2" fmla="*/ 20 w 33"/>
                <a:gd name="T3" fmla="*/ 18 h 39"/>
                <a:gd name="T4" fmla="*/ 22 w 33"/>
                <a:gd name="T5" fmla="*/ 18 h 39"/>
                <a:gd name="T6" fmla="*/ 29 w 33"/>
                <a:gd name="T7" fmla="*/ 34 h 39"/>
                <a:gd name="T8" fmla="*/ 28 w 33"/>
                <a:gd name="T9" fmla="*/ 36 h 39"/>
                <a:gd name="T10" fmla="*/ 18 w 33"/>
                <a:gd name="T11" fmla="*/ 34 h 39"/>
                <a:gd name="T12" fmla="*/ 16 w 33"/>
                <a:gd name="T13" fmla="*/ 33 h 39"/>
                <a:gd name="T14" fmla="*/ 14 w 33"/>
                <a:gd name="T15" fmla="*/ 34 h 39"/>
                <a:gd name="T16" fmla="*/ 5 w 33"/>
                <a:gd name="T17" fmla="*/ 36 h 39"/>
                <a:gd name="T18" fmla="*/ 4 w 33"/>
                <a:gd name="T19" fmla="*/ 35 h 39"/>
                <a:gd name="T20" fmla="*/ 5 w 33"/>
                <a:gd name="T21" fmla="*/ 21 h 39"/>
                <a:gd name="T22" fmla="*/ 6 w 33"/>
                <a:gd name="T23" fmla="*/ 18 h 39"/>
                <a:gd name="T24" fmla="*/ 5 w 33"/>
                <a:gd name="T25" fmla="*/ 16 h 39"/>
                <a:gd name="T26" fmla="*/ 4 w 33"/>
                <a:gd name="T27" fmla="*/ 5 h 39"/>
                <a:gd name="T28" fmla="*/ 5 w 33"/>
                <a:gd name="T29" fmla="*/ 3 h 39"/>
                <a:gd name="T30" fmla="*/ 20 w 33"/>
                <a:gd name="T31" fmla="*/ 14 h 39"/>
                <a:gd name="T32" fmla="*/ 30 w 33"/>
                <a:gd name="T33" fmla="*/ 36 h 39"/>
                <a:gd name="T34" fmla="*/ 23 w 33"/>
                <a:gd name="T35" fmla="*/ 16 h 39"/>
                <a:gd name="T36" fmla="*/ 22 w 33"/>
                <a:gd name="T37" fmla="*/ 15 h 39"/>
                <a:gd name="T38" fmla="*/ 13 w 33"/>
                <a:gd name="T39" fmla="*/ 6 h 39"/>
                <a:gd name="T40" fmla="*/ 5 w 33"/>
                <a:gd name="T41" fmla="*/ 2 h 39"/>
                <a:gd name="T42" fmla="*/ 3 w 33"/>
                <a:gd name="T43" fmla="*/ 1 h 39"/>
                <a:gd name="T44" fmla="*/ 2 w 33"/>
                <a:gd name="T45" fmla="*/ 2 h 39"/>
                <a:gd name="T46" fmla="*/ 2 w 33"/>
                <a:gd name="T47" fmla="*/ 4 h 39"/>
                <a:gd name="T48" fmla="*/ 3 w 33"/>
                <a:gd name="T49" fmla="*/ 18 h 39"/>
                <a:gd name="T50" fmla="*/ 3 w 33"/>
                <a:gd name="T51" fmla="*/ 19 h 39"/>
                <a:gd name="T52" fmla="*/ 2 w 33"/>
                <a:gd name="T53" fmla="*/ 34 h 39"/>
                <a:gd name="T54" fmla="*/ 2 w 33"/>
                <a:gd name="T55" fmla="*/ 36 h 39"/>
                <a:gd name="T56" fmla="*/ 3 w 33"/>
                <a:gd name="T57" fmla="*/ 37 h 39"/>
                <a:gd name="T58" fmla="*/ 5 w 33"/>
                <a:gd name="T59" fmla="*/ 37 h 39"/>
                <a:gd name="T60" fmla="*/ 15 w 33"/>
                <a:gd name="T61" fmla="*/ 37 h 39"/>
                <a:gd name="T62" fmla="*/ 17 w 33"/>
                <a:gd name="T63" fmla="*/ 37 h 39"/>
                <a:gd name="T64" fmla="*/ 28 w 33"/>
                <a:gd name="T65" fmla="*/ 37 h 39"/>
                <a:gd name="T66" fmla="*/ 30 w 33"/>
                <a:gd name="T67" fmla="*/ 37 h 39"/>
                <a:gd name="T68" fmla="*/ 31 w 33"/>
                <a:gd name="T69" fmla="*/ 36 h 39"/>
                <a:gd name="T70" fmla="*/ 31 w 33"/>
                <a:gd name="T7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4" name="Freeform 63"/>
            <p:cNvSpPr>
              <a:spLocks noChangeAspect="1"/>
            </p:cNvSpPr>
            <p:nvPr/>
          </p:nvSpPr>
          <p:spPr bwMode="auto">
            <a:xfrm>
              <a:off x="4644" y="4798"/>
              <a:ext cx="65" cy="78"/>
            </a:xfrm>
            <a:custGeom>
              <a:avLst/>
              <a:gdLst>
                <a:gd name="T0" fmla="*/ 19 w 20"/>
                <a:gd name="T1" fmla="*/ 19 h 24"/>
                <a:gd name="T2" fmla="*/ 15 w 20"/>
                <a:gd name="T3" fmla="*/ 15 h 24"/>
                <a:gd name="T4" fmla="*/ 17 w 20"/>
                <a:gd name="T5" fmla="*/ 17 h 24"/>
                <a:gd name="T6" fmla="*/ 18 w 20"/>
                <a:gd name="T7" fmla="*/ 17 h 24"/>
                <a:gd name="T8" fmla="*/ 15 w 20"/>
                <a:gd name="T9" fmla="*/ 11 h 24"/>
                <a:gd name="T10" fmla="*/ 14 w 20"/>
                <a:gd name="T11" fmla="*/ 11 h 24"/>
                <a:gd name="T12" fmla="*/ 17 w 20"/>
                <a:gd name="T13" fmla="*/ 16 h 24"/>
                <a:gd name="T14" fmla="*/ 15 w 20"/>
                <a:gd name="T15" fmla="*/ 15 h 24"/>
                <a:gd name="T16" fmla="*/ 10 w 20"/>
                <a:gd name="T17" fmla="*/ 2 h 24"/>
                <a:gd name="T18" fmla="*/ 9 w 20"/>
                <a:gd name="T19" fmla="*/ 1 h 24"/>
                <a:gd name="T20" fmla="*/ 7 w 20"/>
                <a:gd name="T21" fmla="*/ 1 h 24"/>
                <a:gd name="T22" fmla="*/ 6 w 20"/>
                <a:gd name="T23" fmla="*/ 2 h 24"/>
                <a:gd name="T24" fmla="*/ 7 w 20"/>
                <a:gd name="T25" fmla="*/ 3 h 24"/>
                <a:gd name="T26" fmla="*/ 6 w 20"/>
                <a:gd name="T27" fmla="*/ 3 h 24"/>
                <a:gd name="T28" fmla="*/ 9 w 20"/>
                <a:gd name="T29" fmla="*/ 4 h 24"/>
                <a:gd name="T30" fmla="*/ 5 w 20"/>
                <a:gd name="T31" fmla="*/ 5 h 24"/>
                <a:gd name="T32" fmla="*/ 3 w 20"/>
                <a:gd name="T33" fmla="*/ 2 h 24"/>
                <a:gd name="T34" fmla="*/ 3 w 20"/>
                <a:gd name="T35" fmla="*/ 1 h 24"/>
                <a:gd name="T36" fmla="*/ 2 w 20"/>
                <a:gd name="T37" fmla="*/ 2 h 24"/>
                <a:gd name="T38" fmla="*/ 2 w 20"/>
                <a:gd name="T39" fmla="*/ 1 h 24"/>
                <a:gd name="T40" fmla="*/ 1 w 20"/>
                <a:gd name="T41" fmla="*/ 1 h 24"/>
                <a:gd name="T42" fmla="*/ 2 w 20"/>
                <a:gd name="T43" fmla="*/ 2 h 24"/>
                <a:gd name="T44" fmla="*/ 2 w 20"/>
                <a:gd name="T45" fmla="*/ 2 h 24"/>
                <a:gd name="T46" fmla="*/ 1 w 20"/>
                <a:gd name="T47" fmla="*/ 4 h 24"/>
                <a:gd name="T48" fmla="*/ 1 w 20"/>
                <a:gd name="T49" fmla="*/ 3 h 24"/>
                <a:gd name="T50" fmla="*/ 2 w 20"/>
                <a:gd name="T51" fmla="*/ 3 h 24"/>
                <a:gd name="T52" fmla="*/ 1 w 20"/>
                <a:gd name="T53" fmla="*/ 4 h 24"/>
                <a:gd name="T54" fmla="*/ 3 w 20"/>
                <a:gd name="T55" fmla="*/ 6 h 24"/>
                <a:gd name="T56" fmla="*/ 3 w 20"/>
                <a:gd name="T57" fmla="*/ 6 h 24"/>
                <a:gd name="T58" fmla="*/ 4 w 20"/>
                <a:gd name="T59" fmla="*/ 12 h 24"/>
                <a:gd name="T60" fmla="*/ 2 w 20"/>
                <a:gd name="T61" fmla="*/ 12 h 24"/>
                <a:gd name="T62" fmla="*/ 1 w 20"/>
                <a:gd name="T63" fmla="*/ 12 h 24"/>
                <a:gd name="T64" fmla="*/ 2 w 20"/>
                <a:gd name="T65" fmla="*/ 13 h 24"/>
                <a:gd name="T66" fmla="*/ 1 w 20"/>
                <a:gd name="T67" fmla="*/ 13 h 24"/>
                <a:gd name="T68" fmla="*/ 1 w 20"/>
                <a:gd name="T69" fmla="*/ 14 h 24"/>
                <a:gd name="T70" fmla="*/ 2 w 20"/>
                <a:gd name="T71" fmla="*/ 14 h 24"/>
                <a:gd name="T72" fmla="*/ 2 w 20"/>
                <a:gd name="T73" fmla="*/ 15 h 24"/>
                <a:gd name="T74" fmla="*/ 3 w 20"/>
                <a:gd name="T75" fmla="*/ 15 h 24"/>
                <a:gd name="T76" fmla="*/ 4 w 20"/>
                <a:gd name="T77" fmla="*/ 14 h 24"/>
                <a:gd name="T78" fmla="*/ 7 w 20"/>
                <a:gd name="T79" fmla="*/ 12 h 24"/>
                <a:gd name="T80" fmla="*/ 12 w 20"/>
                <a:gd name="T81" fmla="*/ 15 h 24"/>
                <a:gd name="T82" fmla="*/ 9 w 20"/>
                <a:gd name="T83" fmla="*/ 19 h 24"/>
                <a:gd name="T84" fmla="*/ 5 w 20"/>
                <a:gd name="T85" fmla="*/ 18 h 24"/>
                <a:gd name="T86" fmla="*/ 4 w 20"/>
                <a:gd name="T87" fmla="*/ 19 h 24"/>
                <a:gd name="T88" fmla="*/ 5 w 20"/>
                <a:gd name="T89" fmla="*/ 19 h 24"/>
                <a:gd name="T90" fmla="*/ 4 w 20"/>
                <a:gd name="T91" fmla="*/ 20 h 24"/>
                <a:gd name="T92" fmla="*/ 5 w 20"/>
                <a:gd name="T93" fmla="*/ 21 h 24"/>
                <a:gd name="T94" fmla="*/ 5 w 20"/>
                <a:gd name="T95" fmla="*/ 20 h 24"/>
                <a:gd name="T96" fmla="*/ 5 w 20"/>
                <a:gd name="T97" fmla="*/ 21 h 24"/>
                <a:gd name="T98" fmla="*/ 6 w 20"/>
                <a:gd name="T99" fmla="*/ 21 h 24"/>
                <a:gd name="T100" fmla="*/ 6 w 20"/>
                <a:gd name="T101" fmla="*/ 21 h 24"/>
                <a:gd name="T102" fmla="*/ 8 w 20"/>
                <a:gd name="T103" fmla="*/ 21 h 24"/>
                <a:gd name="T104" fmla="*/ 9 w 20"/>
                <a:gd name="T105" fmla="*/ 20 h 24"/>
                <a:gd name="T106" fmla="*/ 10 w 20"/>
                <a:gd name="T107" fmla="*/ 18 h 24"/>
                <a:gd name="T108" fmla="*/ 17 w 20"/>
                <a:gd name="T109" fmla="*/ 19 h 24"/>
                <a:gd name="T110" fmla="*/ 16 w 20"/>
                <a:gd name="T111" fmla="*/ 21 h 24"/>
                <a:gd name="T112" fmla="*/ 16 w 20"/>
                <a:gd name="T113" fmla="*/ 21 h 24"/>
                <a:gd name="T114" fmla="*/ 17 w 20"/>
                <a:gd name="T115" fmla="*/ 22 h 24"/>
                <a:gd name="T116" fmla="*/ 17 w 20"/>
                <a:gd name="T117" fmla="*/ 24 h 24"/>
                <a:gd name="T118" fmla="*/ 18 w 20"/>
                <a:gd name="T119" fmla="*/ 22 h 24"/>
                <a:gd name="T120" fmla="*/ 18 w 20"/>
                <a:gd name="T121" fmla="*/ 23 h 24"/>
                <a:gd name="T122" fmla="*/ 19 w 20"/>
                <a:gd name="T123" fmla="*/ 23 h 24"/>
                <a:gd name="T124" fmla="*/ 19 w 20"/>
                <a:gd name="T1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5" name="Freeform 64"/>
            <p:cNvSpPr>
              <a:spLocks noChangeAspect="1" noEditPoints="1"/>
            </p:cNvSpPr>
            <p:nvPr/>
          </p:nvSpPr>
          <p:spPr bwMode="auto">
            <a:xfrm>
              <a:off x="4506" y="4916"/>
              <a:ext cx="99" cy="111"/>
            </a:xfrm>
            <a:custGeom>
              <a:avLst/>
              <a:gdLst>
                <a:gd name="T0" fmla="*/ 25 w 30"/>
                <a:gd name="T1" fmla="*/ 4 h 34"/>
                <a:gd name="T2" fmla="*/ 25 w 30"/>
                <a:gd name="T3" fmla="*/ 4 h 34"/>
                <a:gd name="T4" fmla="*/ 23 w 30"/>
                <a:gd name="T5" fmla="*/ 5 h 34"/>
                <a:gd name="T6" fmla="*/ 24 w 30"/>
                <a:gd name="T7" fmla="*/ 7 h 34"/>
                <a:gd name="T8" fmla="*/ 25 w 30"/>
                <a:gd name="T9" fmla="*/ 7 h 34"/>
                <a:gd name="T10" fmla="*/ 25 w 30"/>
                <a:gd name="T11" fmla="*/ 7 h 34"/>
                <a:gd name="T12" fmla="*/ 24 w 30"/>
                <a:gd name="T13" fmla="*/ 13 h 34"/>
                <a:gd name="T14" fmla="*/ 18 w 30"/>
                <a:gd name="T15" fmla="*/ 4 h 34"/>
                <a:gd name="T16" fmla="*/ 24 w 30"/>
                <a:gd name="T17" fmla="*/ 2 h 34"/>
                <a:gd name="T18" fmla="*/ 25 w 30"/>
                <a:gd name="T19" fmla="*/ 4 h 34"/>
                <a:gd name="T20" fmla="*/ 23 w 30"/>
                <a:gd name="T21" fmla="*/ 19 h 34"/>
                <a:gd name="T22" fmla="*/ 14 w 30"/>
                <a:gd name="T23" fmla="*/ 6 h 34"/>
                <a:gd name="T24" fmla="*/ 17 w 30"/>
                <a:gd name="T25" fmla="*/ 5 h 34"/>
                <a:gd name="T26" fmla="*/ 24 w 30"/>
                <a:gd name="T27" fmla="*/ 15 h 34"/>
                <a:gd name="T28" fmla="*/ 23 w 30"/>
                <a:gd name="T29" fmla="*/ 19 h 34"/>
                <a:gd name="T30" fmla="*/ 22 w 30"/>
                <a:gd name="T31" fmla="*/ 25 h 34"/>
                <a:gd name="T32" fmla="*/ 9 w 30"/>
                <a:gd name="T33" fmla="*/ 6 h 34"/>
                <a:gd name="T34" fmla="*/ 10 w 30"/>
                <a:gd name="T35" fmla="*/ 6 h 34"/>
                <a:gd name="T36" fmla="*/ 12 w 30"/>
                <a:gd name="T37" fmla="*/ 6 h 34"/>
                <a:gd name="T38" fmla="*/ 23 w 30"/>
                <a:gd name="T39" fmla="*/ 21 h 34"/>
                <a:gd name="T40" fmla="*/ 22 w 30"/>
                <a:gd name="T41" fmla="*/ 25 h 34"/>
                <a:gd name="T42" fmla="*/ 7 w 30"/>
                <a:gd name="T43" fmla="*/ 6 h 34"/>
                <a:gd name="T44" fmla="*/ 22 w 30"/>
                <a:gd name="T45" fmla="*/ 27 h 34"/>
                <a:gd name="T46" fmla="*/ 7 w 30"/>
                <a:gd name="T47" fmla="*/ 6 h 34"/>
                <a:gd name="T48" fmla="*/ 29 w 30"/>
                <a:gd name="T49" fmla="*/ 5 h 34"/>
                <a:gd name="T50" fmla="*/ 28 w 30"/>
                <a:gd name="T51" fmla="*/ 5 h 34"/>
                <a:gd name="T52" fmla="*/ 28 w 30"/>
                <a:gd name="T53" fmla="*/ 4 h 34"/>
                <a:gd name="T54" fmla="*/ 24 w 30"/>
                <a:gd name="T55" fmla="*/ 0 h 34"/>
                <a:gd name="T56" fmla="*/ 12 w 30"/>
                <a:gd name="T57" fmla="*/ 3 h 34"/>
                <a:gd name="T58" fmla="*/ 4 w 30"/>
                <a:gd name="T59" fmla="*/ 1 h 34"/>
                <a:gd name="T60" fmla="*/ 3 w 30"/>
                <a:gd name="T61" fmla="*/ 2 h 34"/>
                <a:gd name="T62" fmla="*/ 3 w 30"/>
                <a:gd name="T63" fmla="*/ 2 h 34"/>
                <a:gd name="T64" fmla="*/ 2 w 30"/>
                <a:gd name="T65" fmla="*/ 1 h 34"/>
                <a:gd name="T66" fmla="*/ 0 w 30"/>
                <a:gd name="T67" fmla="*/ 2 h 34"/>
                <a:gd name="T68" fmla="*/ 2 w 30"/>
                <a:gd name="T69" fmla="*/ 4 h 34"/>
                <a:gd name="T70" fmla="*/ 3 w 30"/>
                <a:gd name="T71" fmla="*/ 3 h 34"/>
                <a:gd name="T72" fmla="*/ 2 w 30"/>
                <a:gd name="T73" fmla="*/ 5 h 34"/>
                <a:gd name="T74" fmla="*/ 3 w 30"/>
                <a:gd name="T75" fmla="*/ 5 h 34"/>
                <a:gd name="T76" fmla="*/ 21 w 30"/>
                <a:gd name="T77" fmla="*/ 29 h 34"/>
                <a:gd name="T78" fmla="*/ 24 w 30"/>
                <a:gd name="T79" fmla="*/ 31 h 34"/>
                <a:gd name="T80" fmla="*/ 23 w 30"/>
                <a:gd name="T81" fmla="*/ 33 h 34"/>
                <a:gd name="T82" fmla="*/ 22 w 30"/>
                <a:gd name="T83" fmla="*/ 32 h 34"/>
                <a:gd name="T84" fmla="*/ 23 w 30"/>
                <a:gd name="T85" fmla="*/ 31 h 34"/>
                <a:gd name="T86" fmla="*/ 22 w 30"/>
                <a:gd name="T87" fmla="*/ 30 h 34"/>
                <a:gd name="T88" fmla="*/ 20 w 30"/>
                <a:gd name="T89" fmla="*/ 32 h 34"/>
                <a:gd name="T90" fmla="*/ 23 w 30"/>
                <a:gd name="T91" fmla="*/ 34 h 34"/>
                <a:gd name="T92" fmla="*/ 26 w 30"/>
                <a:gd name="T93" fmla="*/ 30 h 34"/>
                <a:gd name="T94" fmla="*/ 28 w 30"/>
                <a:gd name="T95" fmla="*/ 30 h 34"/>
                <a:gd name="T96" fmla="*/ 28 w 30"/>
                <a:gd name="T97" fmla="*/ 28 h 34"/>
                <a:gd name="T98" fmla="*/ 27 w 30"/>
                <a:gd name="T99" fmla="*/ 28 h 34"/>
                <a:gd name="T100" fmla="*/ 28 w 30"/>
                <a:gd name="T101" fmla="*/ 7 h 34"/>
                <a:gd name="T102" fmla="*/ 28 w 30"/>
                <a:gd name="T103" fmla="*/ 7 h 34"/>
                <a:gd name="T104" fmla="*/ 30 w 30"/>
                <a:gd name="T105" fmla="*/ 6 h 34"/>
                <a:gd name="T106" fmla="*/ 29 w 30"/>
                <a:gd name="T10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6" name="Freeform 65"/>
            <p:cNvSpPr>
              <a:spLocks noChangeAspect="1" noEditPoints="1"/>
            </p:cNvSpPr>
            <p:nvPr/>
          </p:nvSpPr>
          <p:spPr bwMode="auto">
            <a:xfrm>
              <a:off x="4533" y="4765"/>
              <a:ext cx="72" cy="46"/>
            </a:xfrm>
            <a:custGeom>
              <a:avLst/>
              <a:gdLst>
                <a:gd name="T0" fmla="*/ 10 w 22"/>
                <a:gd name="T1" fmla="*/ 7 h 15"/>
                <a:gd name="T2" fmla="*/ 11 w 22"/>
                <a:gd name="T3" fmla="*/ 6 h 15"/>
                <a:gd name="T4" fmla="*/ 11 w 22"/>
                <a:gd name="T5" fmla="*/ 7 h 15"/>
                <a:gd name="T6" fmla="*/ 11 w 22"/>
                <a:gd name="T7" fmla="*/ 8 h 15"/>
                <a:gd name="T8" fmla="*/ 10 w 22"/>
                <a:gd name="T9" fmla="*/ 6 h 15"/>
                <a:gd name="T10" fmla="*/ 12 w 22"/>
                <a:gd name="T11" fmla="*/ 6 h 15"/>
                <a:gd name="T12" fmla="*/ 9 w 22"/>
                <a:gd name="T13" fmla="*/ 7 h 15"/>
                <a:gd name="T14" fmla="*/ 15 w 22"/>
                <a:gd name="T15" fmla="*/ 5 h 15"/>
                <a:gd name="T16" fmla="*/ 17 w 22"/>
                <a:gd name="T17" fmla="*/ 3 h 15"/>
                <a:gd name="T18" fmla="*/ 14 w 22"/>
                <a:gd name="T19" fmla="*/ 5 h 15"/>
                <a:gd name="T20" fmla="*/ 13 w 22"/>
                <a:gd name="T21" fmla="*/ 7 h 15"/>
                <a:gd name="T22" fmla="*/ 12 w 22"/>
                <a:gd name="T23" fmla="*/ 5 h 15"/>
                <a:gd name="T24" fmla="*/ 10 w 22"/>
                <a:gd name="T25" fmla="*/ 5 h 15"/>
                <a:gd name="T26" fmla="*/ 9 w 22"/>
                <a:gd name="T27" fmla="*/ 6 h 15"/>
                <a:gd name="T28" fmla="*/ 8 w 22"/>
                <a:gd name="T29" fmla="*/ 9 h 15"/>
                <a:gd name="T30" fmla="*/ 8 w 22"/>
                <a:gd name="T31" fmla="*/ 6 h 15"/>
                <a:gd name="T32" fmla="*/ 7 w 22"/>
                <a:gd name="T33" fmla="*/ 7 h 15"/>
                <a:gd name="T34" fmla="*/ 6 w 22"/>
                <a:gd name="T35" fmla="*/ 7 h 15"/>
                <a:gd name="T36" fmla="*/ 6 w 22"/>
                <a:gd name="T37" fmla="*/ 6 h 15"/>
                <a:gd name="T38" fmla="*/ 6 w 22"/>
                <a:gd name="T39" fmla="*/ 7 h 15"/>
                <a:gd name="T40" fmla="*/ 5 w 22"/>
                <a:gd name="T41" fmla="*/ 8 h 15"/>
                <a:gd name="T42" fmla="*/ 6 w 22"/>
                <a:gd name="T43" fmla="*/ 8 h 15"/>
                <a:gd name="T44" fmla="*/ 6 w 22"/>
                <a:gd name="T45" fmla="*/ 9 h 15"/>
                <a:gd name="T46" fmla="*/ 7 w 22"/>
                <a:gd name="T47" fmla="*/ 10 h 15"/>
                <a:gd name="T48" fmla="*/ 7 w 22"/>
                <a:gd name="T49" fmla="*/ 11 h 15"/>
                <a:gd name="T50" fmla="*/ 5 w 22"/>
                <a:gd name="T51" fmla="*/ 12 h 15"/>
                <a:gd name="T52" fmla="*/ 2 w 22"/>
                <a:gd name="T53" fmla="*/ 11 h 15"/>
                <a:gd name="T54" fmla="*/ 3 w 22"/>
                <a:gd name="T55" fmla="*/ 12 h 15"/>
                <a:gd name="T56" fmla="*/ 1 w 22"/>
                <a:gd name="T57" fmla="*/ 12 h 15"/>
                <a:gd name="T58" fmla="*/ 1 w 22"/>
                <a:gd name="T59" fmla="*/ 13 h 15"/>
                <a:gd name="T60" fmla="*/ 2 w 22"/>
                <a:gd name="T61" fmla="*/ 14 h 15"/>
                <a:gd name="T62" fmla="*/ 3 w 22"/>
                <a:gd name="T63" fmla="*/ 14 h 15"/>
                <a:gd name="T64" fmla="*/ 4 w 22"/>
                <a:gd name="T65" fmla="*/ 13 h 15"/>
                <a:gd name="T66" fmla="*/ 5 w 22"/>
                <a:gd name="T67" fmla="*/ 14 h 15"/>
                <a:gd name="T68" fmla="*/ 6 w 22"/>
                <a:gd name="T69" fmla="*/ 14 h 15"/>
                <a:gd name="T70" fmla="*/ 7 w 22"/>
                <a:gd name="T71" fmla="*/ 15 h 15"/>
                <a:gd name="T72" fmla="*/ 9 w 22"/>
                <a:gd name="T73" fmla="*/ 13 h 15"/>
                <a:gd name="T74" fmla="*/ 11 w 22"/>
                <a:gd name="T75" fmla="*/ 12 h 15"/>
                <a:gd name="T76" fmla="*/ 15 w 22"/>
                <a:gd name="T77" fmla="*/ 12 h 15"/>
                <a:gd name="T78" fmla="*/ 13 w 22"/>
                <a:gd name="T79" fmla="*/ 12 h 15"/>
                <a:gd name="T80" fmla="*/ 13 w 22"/>
                <a:gd name="T81" fmla="*/ 13 h 15"/>
                <a:gd name="T82" fmla="*/ 13 w 22"/>
                <a:gd name="T83" fmla="*/ 14 h 15"/>
                <a:gd name="T84" fmla="*/ 14 w 22"/>
                <a:gd name="T85" fmla="*/ 14 h 15"/>
                <a:gd name="T86" fmla="*/ 14 w 22"/>
                <a:gd name="T87" fmla="*/ 14 h 15"/>
                <a:gd name="T88" fmla="*/ 14 w 22"/>
                <a:gd name="T89" fmla="*/ 14 h 15"/>
                <a:gd name="T90" fmla="*/ 15 w 22"/>
                <a:gd name="T91" fmla="*/ 14 h 15"/>
                <a:gd name="T92" fmla="*/ 17 w 22"/>
                <a:gd name="T93" fmla="*/ 12 h 15"/>
                <a:gd name="T94" fmla="*/ 20 w 22"/>
                <a:gd name="T95" fmla="*/ 11 h 15"/>
                <a:gd name="T96" fmla="*/ 19 w 22"/>
                <a:gd name="T97" fmla="*/ 12 h 15"/>
                <a:gd name="T98" fmla="*/ 20 w 22"/>
                <a:gd name="T99" fmla="*/ 13 h 15"/>
                <a:gd name="T100" fmla="*/ 20 w 22"/>
                <a:gd name="T101" fmla="*/ 14 h 15"/>
                <a:gd name="T102" fmla="*/ 21 w 22"/>
                <a:gd name="T103" fmla="*/ 13 h 15"/>
                <a:gd name="T104" fmla="*/ 21 w 22"/>
                <a:gd name="T105" fmla="*/ 14 h 15"/>
                <a:gd name="T106" fmla="*/ 21 w 22"/>
                <a:gd name="T107" fmla="*/ 12 h 15"/>
                <a:gd name="T108" fmla="*/ 21 w 22"/>
                <a:gd name="T109" fmla="*/ 11 h 15"/>
                <a:gd name="T110" fmla="*/ 21 w 22"/>
                <a:gd name="T11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7" name="Freeform 66"/>
            <p:cNvSpPr>
              <a:spLocks noChangeAspect="1" noEditPoints="1"/>
            </p:cNvSpPr>
            <p:nvPr/>
          </p:nvSpPr>
          <p:spPr bwMode="auto">
            <a:xfrm>
              <a:off x="4519" y="4817"/>
              <a:ext cx="86" cy="33"/>
            </a:xfrm>
            <a:custGeom>
              <a:avLst/>
              <a:gdLst>
                <a:gd name="T0" fmla="*/ 8 w 27"/>
                <a:gd name="T1" fmla="*/ 4 h 11"/>
                <a:gd name="T2" fmla="*/ 9 w 27"/>
                <a:gd name="T3" fmla="*/ 3 h 11"/>
                <a:gd name="T4" fmla="*/ 10 w 27"/>
                <a:gd name="T5" fmla="*/ 3 h 11"/>
                <a:gd name="T6" fmla="*/ 9 w 27"/>
                <a:gd name="T7" fmla="*/ 3 h 11"/>
                <a:gd name="T8" fmla="*/ 8 w 27"/>
                <a:gd name="T9" fmla="*/ 5 h 11"/>
                <a:gd name="T10" fmla="*/ 8 w 27"/>
                <a:gd name="T11" fmla="*/ 1 h 11"/>
                <a:gd name="T12" fmla="*/ 10 w 27"/>
                <a:gd name="T13" fmla="*/ 3 h 11"/>
                <a:gd name="T14" fmla="*/ 5 w 27"/>
                <a:gd name="T15" fmla="*/ 6 h 11"/>
                <a:gd name="T16" fmla="*/ 17 w 27"/>
                <a:gd name="T17" fmla="*/ 2 h 11"/>
                <a:gd name="T18" fmla="*/ 22 w 27"/>
                <a:gd name="T19" fmla="*/ 0 h 11"/>
                <a:gd name="T20" fmla="*/ 23 w 27"/>
                <a:gd name="T21" fmla="*/ 4 h 11"/>
                <a:gd name="T22" fmla="*/ 11 w 27"/>
                <a:gd name="T23" fmla="*/ 3 h 11"/>
                <a:gd name="T24" fmla="*/ 11 w 27"/>
                <a:gd name="T25" fmla="*/ 1 h 11"/>
                <a:gd name="T26" fmla="*/ 8 w 27"/>
                <a:gd name="T27" fmla="*/ 0 h 11"/>
                <a:gd name="T28" fmla="*/ 7 w 27"/>
                <a:gd name="T29" fmla="*/ 2 h 11"/>
                <a:gd name="T30" fmla="*/ 6 w 27"/>
                <a:gd name="T31" fmla="*/ 5 h 11"/>
                <a:gd name="T32" fmla="*/ 5 w 27"/>
                <a:gd name="T33" fmla="*/ 4 h 11"/>
                <a:gd name="T34" fmla="*/ 4 w 27"/>
                <a:gd name="T35" fmla="*/ 0 h 11"/>
                <a:gd name="T36" fmla="*/ 3 w 27"/>
                <a:gd name="T37" fmla="*/ 1 h 11"/>
                <a:gd name="T38" fmla="*/ 3 w 27"/>
                <a:gd name="T39" fmla="*/ 1 h 11"/>
                <a:gd name="T40" fmla="*/ 2 w 27"/>
                <a:gd name="T41" fmla="*/ 1 h 11"/>
                <a:gd name="T42" fmla="*/ 3 w 27"/>
                <a:gd name="T43" fmla="*/ 2 h 11"/>
                <a:gd name="T44" fmla="*/ 2 w 27"/>
                <a:gd name="T45" fmla="*/ 3 h 11"/>
                <a:gd name="T46" fmla="*/ 2 w 27"/>
                <a:gd name="T47" fmla="*/ 3 h 11"/>
                <a:gd name="T48" fmla="*/ 3 w 27"/>
                <a:gd name="T49" fmla="*/ 4 h 11"/>
                <a:gd name="T50" fmla="*/ 3 w 27"/>
                <a:gd name="T51" fmla="*/ 5 h 11"/>
                <a:gd name="T52" fmla="*/ 4 w 27"/>
                <a:gd name="T53" fmla="*/ 5 h 11"/>
                <a:gd name="T54" fmla="*/ 7 w 27"/>
                <a:gd name="T55" fmla="*/ 8 h 11"/>
                <a:gd name="T56" fmla="*/ 2 w 27"/>
                <a:gd name="T57" fmla="*/ 7 h 11"/>
                <a:gd name="T58" fmla="*/ 1 w 27"/>
                <a:gd name="T59" fmla="*/ 8 h 11"/>
                <a:gd name="T60" fmla="*/ 1 w 27"/>
                <a:gd name="T61" fmla="*/ 8 h 11"/>
                <a:gd name="T62" fmla="*/ 0 w 27"/>
                <a:gd name="T63" fmla="*/ 8 h 11"/>
                <a:gd name="T64" fmla="*/ 1 w 27"/>
                <a:gd name="T65" fmla="*/ 10 h 11"/>
                <a:gd name="T66" fmla="*/ 2 w 27"/>
                <a:gd name="T67" fmla="*/ 10 h 11"/>
                <a:gd name="T68" fmla="*/ 3 w 27"/>
                <a:gd name="T69" fmla="*/ 10 h 11"/>
                <a:gd name="T70" fmla="*/ 4 w 27"/>
                <a:gd name="T71" fmla="*/ 10 h 11"/>
                <a:gd name="T72" fmla="*/ 5 w 27"/>
                <a:gd name="T73" fmla="*/ 10 h 11"/>
                <a:gd name="T74" fmla="*/ 7 w 27"/>
                <a:gd name="T75" fmla="*/ 10 h 11"/>
                <a:gd name="T76" fmla="*/ 8 w 27"/>
                <a:gd name="T77" fmla="*/ 10 h 11"/>
                <a:gd name="T78" fmla="*/ 17 w 27"/>
                <a:gd name="T79" fmla="*/ 6 h 11"/>
                <a:gd name="T80" fmla="*/ 17 w 27"/>
                <a:gd name="T81" fmla="*/ 9 h 11"/>
                <a:gd name="T82" fmla="*/ 15 w 27"/>
                <a:gd name="T83" fmla="*/ 9 h 11"/>
                <a:gd name="T84" fmla="*/ 16 w 27"/>
                <a:gd name="T85" fmla="*/ 9 h 11"/>
                <a:gd name="T86" fmla="*/ 16 w 27"/>
                <a:gd name="T87" fmla="*/ 10 h 11"/>
                <a:gd name="T88" fmla="*/ 16 w 27"/>
                <a:gd name="T89" fmla="*/ 10 h 11"/>
                <a:gd name="T90" fmla="*/ 16 w 27"/>
                <a:gd name="T91" fmla="*/ 11 h 11"/>
                <a:gd name="T92" fmla="*/ 17 w 27"/>
                <a:gd name="T93" fmla="*/ 10 h 11"/>
                <a:gd name="T94" fmla="*/ 19 w 27"/>
                <a:gd name="T95" fmla="*/ 10 h 11"/>
                <a:gd name="T96" fmla="*/ 21 w 27"/>
                <a:gd name="T97" fmla="*/ 8 h 11"/>
                <a:gd name="T98" fmla="*/ 25 w 27"/>
                <a:gd name="T99" fmla="*/ 8 h 11"/>
                <a:gd name="T100" fmla="*/ 24 w 27"/>
                <a:gd name="T101" fmla="*/ 9 h 11"/>
                <a:gd name="T102" fmla="*/ 24 w 27"/>
                <a:gd name="T103" fmla="*/ 10 h 11"/>
                <a:gd name="T104" fmla="*/ 25 w 27"/>
                <a:gd name="T105" fmla="*/ 10 h 11"/>
                <a:gd name="T106" fmla="*/ 26 w 27"/>
                <a:gd name="T107" fmla="*/ 11 h 11"/>
                <a:gd name="T108" fmla="*/ 26 w 27"/>
                <a:gd name="T109" fmla="*/ 9 h 11"/>
                <a:gd name="T110" fmla="*/ 26 w 27"/>
                <a:gd name="T111" fmla="*/ 8 h 11"/>
                <a:gd name="T112" fmla="*/ 27 w 27"/>
                <a:gd name="T113" fmla="*/ 6 h 11"/>
                <a:gd name="T114" fmla="*/ 27 w 27"/>
                <a:gd name="T11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8" name="Freeform 67"/>
            <p:cNvSpPr>
              <a:spLocks noChangeAspect="1" noEditPoints="1"/>
            </p:cNvSpPr>
            <p:nvPr/>
          </p:nvSpPr>
          <p:spPr bwMode="auto">
            <a:xfrm>
              <a:off x="4506" y="4857"/>
              <a:ext cx="99" cy="32"/>
            </a:xfrm>
            <a:custGeom>
              <a:avLst/>
              <a:gdLst>
                <a:gd name="T0" fmla="*/ 9 w 30"/>
                <a:gd name="T1" fmla="*/ 3 h 11"/>
                <a:gd name="T2" fmla="*/ 10 w 30"/>
                <a:gd name="T3" fmla="*/ 3 h 11"/>
                <a:gd name="T4" fmla="*/ 10 w 30"/>
                <a:gd name="T5" fmla="*/ 3 h 11"/>
                <a:gd name="T6" fmla="*/ 10 w 30"/>
                <a:gd name="T7" fmla="*/ 4 h 11"/>
                <a:gd name="T8" fmla="*/ 9 w 30"/>
                <a:gd name="T9" fmla="*/ 2 h 11"/>
                <a:gd name="T10" fmla="*/ 12 w 30"/>
                <a:gd name="T11" fmla="*/ 3 h 11"/>
                <a:gd name="T12" fmla="*/ 26 w 30"/>
                <a:gd name="T13" fmla="*/ 3 h 11"/>
                <a:gd name="T14" fmla="*/ 30 w 30"/>
                <a:gd name="T15" fmla="*/ 2 h 11"/>
                <a:gd name="T16" fmla="*/ 20 w 30"/>
                <a:gd name="T17" fmla="*/ 1 h 11"/>
                <a:gd name="T18" fmla="*/ 25 w 30"/>
                <a:gd name="T19" fmla="*/ 5 h 11"/>
                <a:gd name="T20" fmla="*/ 12 w 30"/>
                <a:gd name="T21" fmla="*/ 2 h 11"/>
                <a:gd name="T22" fmla="*/ 10 w 30"/>
                <a:gd name="T23" fmla="*/ 0 h 11"/>
                <a:gd name="T24" fmla="*/ 8 w 30"/>
                <a:gd name="T25" fmla="*/ 1 h 11"/>
                <a:gd name="T26" fmla="*/ 7 w 30"/>
                <a:gd name="T27" fmla="*/ 4 h 11"/>
                <a:gd name="T28" fmla="*/ 6 w 30"/>
                <a:gd name="T29" fmla="*/ 4 h 11"/>
                <a:gd name="T30" fmla="*/ 4 w 30"/>
                <a:gd name="T31" fmla="*/ 0 h 11"/>
                <a:gd name="T32" fmla="*/ 4 w 30"/>
                <a:gd name="T33" fmla="*/ 1 h 11"/>
                <a:gd name="T34" fmla="*/ 3 w 30"/>
                <a:gd name="T35" fmla="*/ 1 h 11"/>
                <a:gd name="T36" fmla="*/ 2 w 30"/>
                <a:gd name="T37" fmla="*/ 1 h 11"/>
                <a:gd name="T38" fmla="*/ 3 w 30"/>
                <a:gd name="T39" fmla="*/ 2 h 11"/>
                <a:gd name="T40" fmla="*/ 2 w 30"/>
                <a:gd name="T41" fmla="*/ 3 h 11"/>
                <a:gd name="T42" fmla="*/ 3 w 30"/>
                <a:gd name="T43" fmla="*/ 2 h 11"/>
                <a:gd name="T44" fmla="*/ 4 w 30"/>
                <a:gd name="T45" fmla="*/ 4 h 11"/>
                <a:gd name="T46" fmla="*/ 4 w 30"/>
                <a:gd name="T47" fmla="*/ 5 h 11"/>
                <a:gd name="T48" fmla="*/ 5 w 30"/>
                <a:gd name="T49" fmla="*/ 5 h 11"/>
                <a:gd name="T50" fmla="*/ 7 w 30"/>
                <a:gd name="T51" fmla="*/ 7 h 11"/>
                <a:gd name="T52" fmla="*/ 3 w 30"/>
                <a:gd name="T53" fmla="*/ 7 h 11"/>
                <a:gd name="T54" fmla="*/ 2 w 30"/>
                <a:gd name="T55" fmla="*/ 7 h 11"/>
                <a:gd name="T56" fmla="*/ 2 w 30"/>
                <a:gd name="T57" fmla="*/ 8 h 11"/>
                <a:gd name="T58" fmla="*/ 1 w 30"/>
                <a:gd name="T59" fmla="*/ 9 h 11"/>
                <a:gd name="T60" fmla="*/ 2 w 30"/>
                <a:gd name="T61" fmla="*/ 9 h 11"/>
                <a:gd name="T62" fmla="*/ 3 w 30"/>
                <a:gd name="T63" fmla="*/ 11 h 11"/>
                <a:gd name="T64" fmla="*/ 3 w 30"/>
                <a:gd name="T65" fmla="*/ 9 h 11"/>
                <a:gd name="T66" fmla="*/ 5 w 30"/>
                <a:gd name="T67" fmla="*/ 10 h 11"/>
                <a:gd name="T68" fmla="*/ 6 w 30"/>
                <a:gd name="T69" fmla="*/ 10 h 11"/>
                <a:gd name="T70" fmla="*/ 7 w 30"/>
                <a:gd name="T71" fmla="*/ 10 h 11"/>
                <a:gd name="T72" fmla="*/ 10 w 30"/>
                <a:gd name="T73" fmla="*/ 10 h 11"/>
                <a:gd name="T74" fmla="*/ 11 w 30"/>
                <a:gd name="T75" fmla="*/ 9 h 11"/>
                <a:gd name="T76" fmla="*/ 13 w 30"/>
                <a:gd name="T77" fmla="*/ 8 h 11"/>
                <a:gd name="T78" fmla="*/ 21 w 30"/>
                <a:gd name="T79" fmla="*/ 8 h 11"/>
                <a:gd name="T80" fmla="*/ 19 w 30"/>
                <a:gd name="T81" fmla="*/ 8 h 11"/>
                <a:gd name="T82" fmla="*/ 19 w 30"/>
                <a:gd name="T83" fmla="*/ 9 h 11"/>
                <a:gd name="T84" fmla="*/ 18 w 30"/>
                <a:gd name="T85" fmla="*/ 10 h 11"/>
                <a:gd name="T86" fmla="*/ 19 w 30"/>
                <a:gd name="T87" fmla="*/ 10 h 11"/>
                <a:gd name="T88" fmla="*/ 19 w 30"/>
                <a:gd name="T89" fmla="*/ 10 h 11"/>
                <a:gd name="T90" fmla="*/ 20 w 30"/>
                <a:gd name="T91" fmla="*/ 10 h 11"/>
                <a:gd name="T92" fmla="*/ 21 w 30"/>
                <a:gd name="T93" fmla="*/ 10 h 11"/>
                <a:gd name="T94" fmla="*/ 23 w 30"/>
                <a:gd name="T95" fmla="*/ 8 h 11"/>
                <a:gd name="T96" fmla="*/ 28 w 30"/>
                <a:gd name="T97" fmla="*/ 7 h 11"/>
                <a:gd name="T98" fmla="*/ 27 w 30"/>
                <a:gd name="T99" fmla="*/ 8 h 11"/>
                <a:gd name="T100" fmla="*/ 27 w 30"/>
                <a:gd name="T101" fmla="*/ 9 h 11"/>
                <a:gd name="T102" fmla="*/ 28 w 30"/>
                <a:gd name="T103" fmla="*/ 11 h 11"/>
                <a:gd name="T104" fmla="*/ 28 w 30"/>
                <a:gd name="T105" fmla="*/ 9 h 11"/>
                <a:gd name="T106" fmla="*/ 29 w 30"/>
                <a:gd name="T107" fmla="*/ 10 h 11"/>
                <a:gd name="T108" fmla="*/ 29 w 30"/>
                <a:gd name="T109" fmla="*/ 8 h 11"/>
                <a:gd name="T110" fmla="*/ 29 w 30"/>
                <a:gd name="T111" fmla="*/ 7 h 11"/>
                <a:gd name="T112" fmla="*/ 28 w 30"/>
                <a:gd name="T11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9" name="Freeform 68"/>
            <p:cNvSpPr>
              <a:spLocks noChangeAspect="1" noEditPoints="1"/>
            </p:cNvSpPr>
            <p:nvPr/>
          </p:nvSpPr>
          <p:spPr bwMode="auto">
            <a:xfrm>
              <a:off x="4631" y="4916"/>
              <a:ext cx="98" cy="32"/>
            </a:xfrm>
            <a:custGeom>
              <a:avLst/>
              <a:gdLst>
                <a:gd name="T0" fmla="*/ 7 w 29"/>
                <a:gd name="T1" fmla="*/ 1 h 11"/>
                <a:gd name="T2" fmla="*/ 7 w 29"/>
                <a:gd name="T3" fmla="*/ 2 h 11"/>
                <a:gd name="T4" fmla="*/ 8 w 29"/>
                <a:gd name="T5" fmla="*/ 3 h 11"/>
                <a:gd name="T6" fmla="*/ 8 w 29"/>
                <a:gd name="T7" fmla="*/ 2 h 11"/>
                <a:gd name="T8" fmla="*/ 9 w 29"/>
                <a:gd name="T9" fmla="*/ 3 h 11"/>
                <a:gd name="T10" fmla="*/ 8 w 29"/>
                <a:gd name="T11" fmla="*/ 4 h 11"/>
                <a:gd name="T12" fmla="*/ 8 w 29"/>
                <a:gd name="T13" fmla="*/ 2 h 11"/>
                <a:gd name="T14" fmla="*/ 10 w 29"/>
                <a:gd name="T15" fmla="*/ 2 h 11"/>
                <a:gd name="T16" fmla="*/ 28 w 29"/>
                <a:gd name="T17" fmla="*/ 7 h 11"/>
                <a:gd name="T18" fmla="*/ 24 w 29"/>
                <a:gd name="T19" fmla="*/ 5 h 11"/>
                <a:gd name="T20" fmla="*/ 14 w 29"/>
                <a:gd name="T21" fmla="*/ 2 h 11"/>
                <a:gd name="T22" fmla="*/ 22 w 29"/>
                <a:gd name="T23" fmla="*/ 1 h 11"/>
                <a:gd name="T24" fmla="*/ 13 w 29"/>
                <a:gd name="T25" fmla="*/ 2 h 11"/>
                <a:gd name="T26" fmla="*/ 10 w 29"/>
                <a:gd name="T27" fmla="*/ 5 h 11"/>
                <a:gd name="T28" fmla="*/ 10 w 29"/>
                <a:gd name="T29" fmla="*/ 1 h 11"/>
                <a:gd name="T30" fmla="*/ 8 w 29"/>
                <a:gd name="T31" fmla="*/ 0 h 11"/>
                <a:gd name="T32" fmla="*/ 6 w 29"/>
                <a:gd name="T33" fmla="*/ 2 h 11"/>
                <a:gd name="T34" fmla="*/ 6 w 29"/>
                <a:gd name="T35" fmla="*/ 4 h 11"/>
                <a:gd name="T36" fmla="*/ 3 w 29"/>
                <a:gd name="T37" fmla="*/ 3 h 11"/>
                <a:gd name="T38" fmla="*/ 2 w 29"/>
                <a:gd name="T39" fmla="*/ 0 h 11"/>
                <a:gd name="T40" fmla="*/ 2 w 29"/>
                <a:gd name="T41" fmla="*/ 1 h 11"/>
                <a:gd name="T42" fmla="*/ 2 w 29"/>
                <a:gd name="T43" fmla="*/ 0 h 11"/>
                <a:gd name="T44" fmla="*/ 1 w 29"/>
                <a:gd name="T45" fmla="*/ 0 h 11"/>
                <a:gd name="T46" fmla="*/ 2 w 29"/>
                <a:gd name="T47" fmla="*/ 1 h 11"/>
                <a:gd name="T48" fmla="*/ 1 w 29"/>
                <a:gd name="T49" fmla="*/ 2 h 11"/>
                <a:gd name="T50" fmla="*/ 2 w 29"/>
                <a:gd name="T51" fmla="*/ 2 h 11"/>
                <a:gd name="T52" fmla="*/ 2 w 29"/>
                <a:gd name="T53" fmla="*/ 3 h 11"/>
                <a:gd name="T54" fmla="*/ 3 w 29"/>
                <a:gd name="T55" fmla="*/ 4 h 11"/>
                <a:gd name="T56" fmla="*/ 3 w 29"/>
                <a:gd name="T57" fmla="*/ 5 h 11"/>
                <a:gd name="T58" fmla="*/ 6 w 29"/>
                <a:gd name="T59" fmla="*/ 6 h 11"/>
                <a:gd name="T60" fmla="*/ 3 w 29"/>
                <a:gd name="T61" fmla="*/ 7 h 11"/>
                <a:gd name="T62" fmla="*/ 2 w 29"/>
                <a:gd name="T63" fmla="*/ 7 h 11"/>
                <a:gd name="T64" fmla="*/ 2 w 29"/>
                <a:gd name="T65" fmla="*/ 8 h 11"/>
                <a:gd name="T66" fmla="*/ 0 w 29"/>
                <a:gd name="T67" fmla="*/ 8 h 11"/>
                <a:gd name="T68" fmla="*/ 2 w 29"/>
                <a:gd name="T69" fmla="*/ 8 h 11"/>
                <a:gd name="T70" fmla="*/ 3 w 29"/>
                <a:gd name="T71" fmla="*/ 10 h 11"/>
                <a:gd name="T72" fmla="*/ 3 w 29"/>
                <a:gd name="T73" fmla="*/ 9 h 11"/>
                <a:gd name="T74" fmla="*/ 4 w 29"/>
                <a:gd name="T75" fmla="*/ 9 h 11"/>
                <a:gd name="T76" fmla="*/ 6 w 29"/>
                <a:gd name="T77" fmla="*/ 9 h 11"/>
                <a:gd name="T78" fmla="*/ 7 w 29"/>
                <a:gd name="T79" fmla="*/ 10 h 11"/>
                <a:gd name="T80" fmla="*/ 9 w 29"/>
                <a:gd name="T81" fmla="*/ 9 h 11"/>
                <a:gd name="T82" fmla="*/ 11 w 29"/>
                <a:gd name="T83" fmla="*/ 8 h 11"/>
                <a:gd name="T84" fmla="*/ 20 w 29"/>
                <a:gd name="T85" fmla="*/ 8 h 11"/>
                <a:gd name="T86" fmla="*/ 17 w 29"/>
                <a:gd name="T87" fmla="*/ 8 h 11"/>
                <a:gd name="T88" fmla="*/ 17 w 29"/>
                <a:gd name="T89" fmla="*/ 8 h 11"/>
                <a:gd name="T90" fmla="*/ 17 w 29"/>
                <a:gd name="T91" fmla="*/ 9 h 11"/>
                <a:gd name="T92" fmla="*/ 18 w 29"/>
                <a:gd name="T93" fmla="*/ 9 h 11"/>
                <a:gd name="T94" fmla="*/ 18 w 29"/>
                <a:gd name="T95" fmla="*/ 10 h 11"/>
                <a:gd name="T96" fmla="*/ 19 w 29"/>
                <a:gd name="T97" fmla="*/ 10 h 11"/>
                <a:gd name="T98" fmla="*/ 20 w 29"/>
                <a:gd name="T99" fmla="*/ 10 h 11"/>
                <a:gd name="T100" fmla="*/ 22 w 29"/>
                <a:gd name="T101" fmla="*/ 8 h 11"/>
                <a:gd name="T102" fmla="*/ 27 w 29"/>
                <a:gd name="T103" fmla="*/ 6 h 11"/>
                <a:gd name="T104" fmla="*/ 25 w 29"/>
                <a:gd name="T105" fmla="*/ 8 h 11"/>
                <a:gd name="T106" fmla="*/ 26 w 29"/>
                <a:gd name="T107" fmla="*/ 9 h 11"/>
                <a:gd name="T108" fmla="*/ 26 w 29"/>
                <a:gd name="T109" fmla="*/ 10 h 11"/>
                <a:gd name="T110" fmla="*/ 27 w 29"/>
                <a:gd name="T111" fmla="*/ 9 h 11"/>
                <a:gd name="T112" fmla="*/ 28 w 29"/>
                <a:gd name="T113" fmla="*/ 10 h 11"/>
                <a:gd name="T114" fmla="*/ 28 w 29"/>
                <a:gd name="T115" fmla="*/ 7 h 11"/>
                <a:gd name="T116" fmla="*/ 28 w 29"/>
                <a:gd name="T1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0" name="Freeform 69"/>
            <p:cNvSpPr>
              <a:spLocks noChangeAspect="1" noEditPoints="1"/>
            </p:cNvSpPr>
            <p:nvPr/>
          </p:nvSpPr>
          <p:spPr bwMode="auto">
            <a:xfrm>
              <a:off x="4631" y="4955"/>
              <a:ext cx="85" cy="33"/>
            </a:xfrm>
            <a:custGeom>
              <a:avLst/>
              <a:gdLst>
                <a:gd name="T0" fmla="*/ 9 w 26"/>
                <a:gd name="T1" fmla="*/ 2 h 10"/>
                <a:gd name="T2" fmla="*/ 8 w 26"/>
                <a:gd name="T3" fmla="*/ 3 h 10"/>
                <a:gd name="T4" fmla="*/ 7 w 26"/>
                <a:gd name="T5" fmla="*/ 3 h 10"/>
                <a:gd name="T6" fmla="*/ 8 w 26"/>
                <a:gd name="T7" fmla="*/ 2 h 10"/>
                <a:gd name="T8" fmla="*/ 9 w 26"/>
                <a:gd name="T9" fmla="*/ 2 h 10"/>
                <a:gd name="T10" fmla="*/ 8 w 26"/>
                <a:gd name="T11" fmla="*/ 1 h 10"/>
                <a:gd name="T12" fmla="*/ 17 w 26"/>
                <a:gd name="T13" fmla="*/ 2 h 10"/>
                <a:gd name="T14" fmla="*/ 17 w 26"/>
                <a:gd name="T15" fmla="*/ 0 h 10"/>
                <a:gd name="T16" fmla="*/ 24 w 26"/>
                <a:gd name="T17" fmla="*/ 3 h 10"/>
                <a:gd name="T18" fmla="*/ 11 w 26"/>
                <a:gd name="T19" fmla="*/ 2 h 10"/>
                <a:gd name="T20" fmla="*/ 9 w 26"/>
                <a:gd name="T21" fmla="*/ 0 h 10"/>
                <a:gd name="T22" fmla="*/ 7 w 26"/>
                <a:gd name="T23" fmla="*/ 0 h 10"/>
                <a:gd name="T24" fmla="*/ 6 w 26"/>
                <a:gd name="T25" fmla="*/ 3 h 10"/>
                <a:gd name="T26" fmla="*/ 5 w 26"/>
                <a:gd name="T27" fmla="*/ 4 h 10"/>
                <a:gd name="T28" fmla="*/ 3 w 26"/>
                <a:gd name="T29" fmla="*/ 1 h 10"/>
                <a:gd name="T30" fmla="*/ 3 w 26"/>
                <a:gd name="T31" fmla="*/ 1 h 10"/>
                <a:gd name="T32" fmla="*/ 2 w 26"/>
                <a:gd name="T33" fmla="*/ 1 h 10"/>
                <a:gd name="T34" fmla="*/ 2 w 26"/>
                <a:gd name="T35" fmla="*/ 1 h 10"/>
                <a:gd name="T36" fmla="*/ 2 w 26"/>
                <a:gd name="T37" fmla="*/ 2 h 10"/>
                <a:gd name="T38" fmla="*/ 2 w 26"/>
                <a:gd name="T39" fmla="*/ 3 h 10"/>
                <a:gd name="T40" fmla="*/ 2 w 26"/>
                <a:gd name="T41" fmla="*/ 3 h 10"/>
                <a:gd name="T42" fmla="*/ 3 w 26"/>
                <a:gd name="T43" fmla="*/ 4 h 10"/>
                <a:gd name="T44" fmla="*/ 3 w 26"/>
                <a:gd name="T45" fmla="*/ 5 h 10"/>
                <a:gd name="T46" fmla="*/ 4 w 26"/>
                <a:gd name="T47" fmla="*/ 5 h 10"/>
                <a:gd name="T48" fmla="*/ 6 w 26"/>
                <a:gd name="T49" fmla="*/ 5 h 10"/>
                <a:gd name="T50" fmla="*/ 2 w 26"/>
                <a:gd name="T51" fmla="*/ 6 h 10"/>
                <a:gd name="T52" fmla="*/ 1 w 26"/>
                <a:gd name="T53" fmla="*/ 6 h 10"/>
                <a:gd name="T54" fmla="*/ 1 w 26"/>
                <a:gd name="T55" fmla="*/ 7 h 10"/>
                <a:gd name="T56" fmla="*/ 0 w 26"/>
                <a:gd name="T57" fmla="*/ 8 h 10"/>
                <a:gd name="T58" fmla="*/ 1 w 26"/>
                <a:gd name="T59" fmla="*/ 8 h 10"/>
                <a:gd name="T60" fmla="*/ 2 w 26"/>
                <a:gd name="T61" fmla="*/ 10 h 10"/>
                <a:gd name="T62" fmla="*/ 2 w 26"/>
                <a:gd name="T63" fmla="*/ 8 h 10"/>
                <a:gd name="T64" fmla="*/ 4 w 26"/>
                <a:gd name="T65" fmla="*/ 9 h 10"/>
                <a:gd name="T66" fmla="*/ 5 w 26"/>
                <a:gd name="T67" fmla="*/ 9 h 10"/>
                <a:gd name="T68" fmla="*/ 6 w 26"/>
                <a:gd name="T69" fmla="*/ 9 h 10"/>
                <a:gd name="T70" fmla="*/ 8 w 26"/>
                <a:gd name="T71" fmla="*/ 8 h 10"/>
                <a:gd name="T72" fmla="*/ 9 w 26"/>
                <a:gd name="T73" fmla="*/ 8 h 10"/>
                <a:gd name="T74" fmla="*/ 15 w 26"/>
                <a:gd name="T75" fmla="*/ 7 h 10"/>
                <a:gd name="T76" fmla="*/ 14 w 26"/>
                <a:gd name="T77" fmla="*/ 7 h 10"/>
                <a:gd name="T78" fmla="*/ 14 w 26"/>
                <a:gd name="T79" fmla="*/ 8 h 10"/>
                <a:gd name="T80" fmla="*/ 13 w 26"/>
                <a:gd name="T81" fmla="*/ 8 h 10"/>
                <a:gd name="T82" fmla="*/ 14 w 26"/>
                <a:gd name="T83" fmla="*/ 9 h 10"/>
                <a:gd name="T84" fmla="*/ 14 w 26"/>
                <a:gd name="T85" fmla="*/ 9 h 10"/>
                <a:gd name="T86" fmla="*/ 15 w 26"/>
                <a:gd name="T87" fmla="*/ 9 h 10"/>
                <a:gd name="T88" fmla="*/ 16 w 26"/>
                <a:gd name="T89" fmla="*/ 9 h 10"/>
                <a:gd name="T90" fmla="*/ 18 w 26"/>
                <a:gd name="T91" fmla="*/ 8 h 10"/>
                <a:gd name="T92" fmla="*/ 21 w 26"/>
                <a:gd name="T93" fmla="*/ 6 h 10"/>
                <a:gd name="T94" fmla="*/ 22 w 26"/>
                <a:gd name="T95" fmla="*/ 7 h 10"/>
                <a:gd name="T96" fmla="*/ 21 w 26"/>
                <a:gd name="T97" fmla="*/ 8 h 10"/>
                <a:gd name="T98" fmla="*/ 22 w 26"/>
                <a:gd name="T99" fmla="*/ 9 h 10"/>
                <a:gd name="T100" fmla="*/ 23 w 26"/>
                <a:gd name="T101" fmla="*/ 8 h 10"/>
                <a:gd name="T102" fmla="*/ 24 w 26"/>
                <a:gd name="T103" fmla="*/ 9 h 10"/>
                <a:gd name="T104" fmla="*/ 24 w 26"/>
                <a:gd name="T105" fmla="*/ 7 h 10"/>
                <a:gd name="T106" fmla="*/ 25 w 26"/>
                <a:gd name="T107" fmla="*/ 7 h 10"/>
                <a:gd name="T108" fmla="*/ 24 w 26"/>
                <a:gd name="T109" fmla="*/ 5 h 10"/>
                <a:gd name="T110" fmla="*/ 25 w 26"/>
                <a:gd name="T11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1" name="Freeform 70"/>
            <p:cNvSpPr>
              <a:spLocks noChangeAspect="1" noEditPoints="1"/>
            </p:cNvSpPr>
            <p:nvPr/>
          </p:nvSpPr>
          <p:spPr bwMode="auto">
            <a:xfrm>
              <a:off x="4631" y="4988"/>
              <a:ext cx="78" cy="39"/>
            </a:xfrm>
            <a:custGeom>
              <a:avLst/>
              <a:gdLst>
                <a:gd name="T0" fmla="*/ 7 w 24"/>
                <a:gd name="T1" fmla="*/ 3 h 12"/>
                <a:gd name="T2" fmla="*/ 8 w 24"/>
                <a:gd name="T3" fmla="*/ 2 h 12"/>
                <a:gd name="T4" fmla="*/ 8 w 24"/>
                <a:gd name="T5" fmla="*/ 3 h 12"/>
                <a:gd name="T6" fmla="*/ 8 w 24"/>
                <a:gd name="T7" fmla="*/ 4 h 12"/>
                <a:gd name="T8" fmla="*/ 7 w 24"/>
                <a:gd name="T9" fmla="*/ 2 h 12"/>
                <a:gd name="T10" fmla="*/ 10 w 24"/>
                <a:gd name="T11" fmla="*/ 2 h 12"/>
                <a:gd name="T12" fmla="*/ 15 w 24"/>
                <a:gd name="T13" fmla="*/ 2 h 12"/>
                <a:gd name="T14" fmla="*/ 15 w 24"/>
                <a:gd name="T15" fmla="*/ 1 h 12"/>
                <a:gd name="T16" fmla="*/ 17 w 24"/>
                <a:gd name="T17" fmla="*/ 5 h 12"/>
                <a:gd name="T18" fmla="*/ 11 w 24"/>
                <a:gd name="T19" fmla="*/ 2 h 12"/>
                <a:gd name="T20" fmla="*/ 9 w 24"/>
                <a:gd name="T21" fmla="*/ 1 h 12"/>
                <a:gd name="T22" fmla="*/ 7 w 24"/>
                <a:gd name="T23" fmla="*/ 1 h 12"/>
                <a:gd name="T24" fmla="*/ 6 w 24"/>
                <a:gd name="T25" fmla="*/ 3 h 12"/>
                <a:gd name="T26" fmla="*/ 3 w 24"/>
                <a:gd name="T27" fmla="*/ 3 h 12"/>
                <a:gd name="T28" fmla="*/ 3 w 24"/>
                <a:gd name="T29" fmla="*/ 1 h 12"/>
                <a:gd name="T30" fmla="*/ 3 w 24"/>
                <a:gd name="T31" fmla="*/ 2 h 12"/>
                <a:gd name="T32" fmla="*/ 2 w 24"/>
                <a:gd name="T33" fmla="*/ 1 h 12"/>
                <a:gd name="T34" fmla="*/ 2 w 24"/>
                <a:gd name="T35" fmla="*/ 2 h 12"/>
                <a:gd name="T36" fmla="*/ 2 w 24"/>
                <a:gd name="T37" fmla="*/ 2 h 12"/>
                <a:gd name="T38" fmla="*/ 2 w 24"/>
                <a:gd name="T39" fmla="*/ 3 h 12"/>
                <a:gd name="T40" fmla="*/ 3 w 24"/>
                <a:gd name="T41" fmla="*/ 3 h 12"/>
                <a:gd name="T42" fmla="*/ 2 w 24"/>
                <a:gd name="T43" fmla="*/ 4 h 12"/>
                <a:gd name="T44" fmla="*/ 4 w 24"/>
                <a:gd name="T45" fmla="*/ 5 h 12"/>
                <a:gd name="T46" fmla="*/ 5 w 24"/>
                <a:gd name="T47" fmla="*/ 7 h 12"/>
                <a:gd name="T48" fmla="*/ 4 w 24"/>
                <a:gd name="T49" fmla="*/ 9 h 12"/>
                <a:gd name="T50" fmla="*/ 3 w 24"/>
                <a:gd name="T51" fmla="*/ 8 h 12"/>
                <a:gd name="T52" fmla="*/ 2 w 24"/>
                <a:gd name="T53" fmla="*/ 8 h 12"/>
                <a:gd name="T54" fmla="*/ 2 w 24"/>
                <a:gd name="T55" fmla="*/ 9 h 12"/>
                <a:gd name="T56" fmla="*/ 1 w 24"/>
                <a:gd name="T57" fmla="*/ 9 h 12"/>
                <a:gd name="T58" fmla="*/ 2 w 24"/>
                <a:gd name="T59" fmla="*/ 9 h 12"/>
                <a:gd name="T60" fmla="*/ 2 w 24"/>
                <a:gd name="T61" fmla="*/ 11 h 12"/>
                <a:gd name="T62" fmla="*/ 3 w 24"/>
                <a:gd name="T63" fmla="*/ 10 h 12"/>
                <a:gd name="T64" fmla="*/ 4 w 24"/>
                <a:gd name="T65" fmla="*/ 10 h 12"/>
                <a:gd name="T66" fmla="*/ 5 w 24"/>
                <a:gd name="T67" fmla="*/ 10 h 12"/>
                <a:gd name="T68" fmla="*/ 6 w 24"/>
                <a:gd name="T69" fmla="*/ 11 h 12"/>
                <a:gd name="T70" fmla="*/ 8 w 24"/>
                <a:gd name="T71" fmla="*/ 10 h 12"/>
                <a:gd name="T72" fmla="*/ 9 w 24"/>
                <a:gd name="T73" fmla="*/ 8 h 12"/>
                <a:gd name="T74" fmla="*/ 12 w 24"/>
                <a:gd name="T75" fmla="*/ 10 h 12"/>
                <a:gd name="T76" fmla="*/ 9 w 24"/>
                <a:gd name="T77" fmla="*/ 10 h 12"/>
                <a:gd name="T78" fmla="*/ 10 w 24"/>
                <a:gd name="T79" fmla="*/ 10 h 12"/>
                <a:gd name="T80" fmla="*/ 10 w 24"/>
                <a:gd name="T81" fmla="*/ 11 h 12"/>
                <a:gd name="T82" fmla="*/ 10 w 24"/>
                <a:gd name="T83" fmla="*/ 11 h 12"/>
                <a:gd name="T84" fmla="*/ 11 w 24"/>
                <a:gd name="T85" fmla="*/ 11 h 12"/>
                <a:gd name="T86" fmla="*/ 11 w 24"/>
                <a:gd name="T87" fmla="*/ 11 h 12"/>
                <a:gd name="T88" fmla="*/ 13 w 24"/>
                <a:gd name="T89" fmla="*/ 10 h 12"/>
                <a:gd name="T90" fmla="*/ 13 w 24"/>
                <a:gd name="T91" fmla="*/ 7 h 12"/>
                <a:gd name="T92" fmla="*/ 16 w 24"/>
                <a:gd name="T93" fmla="*/ 8 h 12"/>
                <a:gd name="T94" fmla="*/ 14 w 24"/>
                <a:gd name="T95" fmla="*/ 8 h 12"/>
                <a:gd name="T96" fmla="*/ 15 w 24"/>
                <a:gd name="T97" fmla="*/ 8 h 12"/>
                <a:gd name="T98" fmla="*/ 14 w 24"/>
                <a:gd name="T99" fmla="*/ 9 h 12"/>
                <a:gd name="T100" fmla="*/ 14 w 24"/>
                <a:gd name="T101" fmla="*/ 9 h 12"/>
                <a:gd name="T102" fmla="*/ 15 w 24"/>
                <a:gd name="T103" fmla="*/ 10 h 12"/>
                <a:gd name="T104" fmla="*/ 16 w 24"/>
                <a:gd name="T105" fmla="*/ 9 h 12"/>
                <a:gd name="T106" fmla="*/ 17 w 24"/>
                <a:gd name="T107" fmla="*/ 9 h 12"/>
                <a:gd name="T108" fmla="*/ 18 w 24"/>
                <a:gd name="T109" fmla="*/ 8 h 12"/>
                <a:gd name="T110" fmla="*/ 17 w 24"/>
                <a:gd name="T11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2" name="Oval 71"/>
            <p:cNvSpPr>
              <a:spLocks noChangeAspect="1" noChangeArrowheads="1"/>
            </p:cNvSpPr>
            <p:nvPr/>
          </p:nvSpPr>
          <p:spPr bwMode="auto">
            <a:xfrm>
              <a:off x="4225" y="4516"/>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3" name="Oval 72"/>
            <p:cNvSpPr>
              <a:spLocks noChangeAspect="1" noChangeArrowheads="1"/>
            </p:cNvSpPr>
            <p:nvPr/>
          </p:nvSpPr>
          <p:spPr bwMode="auto">
            <a:xfrm>
              <a:off x="4218" y="4496"/>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4" name="Oval 73"/>
            <p:cNvSpPr>
              <a:spLocks noChangeAspect="1" noChangeArrowheads="1"/>
            </p:cNvSpPr>
            <p:nvPr/>
          </p:nvSpPr>
          <p:spPr bwMode="auto">
            <a:xfrm>
              <a:off x="4231" y="4483"/>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5" name="Oval 74"/>
            <p:cNvSpPr>
              <a:spLocks noChangeAspect="1" noChangeArrowheads="1"/>
            </p:cNvSpPr>
            <p:nvPr/>
          </p:nvSpPr>
          <p:spPr bwMode="auto">
            <a:xfrm>
              <a:off x="4251" y="4483"/>
              <a:ext cx="13" cy="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6" name="Freeform 75"/>
            <p:cNvSpPr>
              <a:spLocks noChangeAspect="1"/>
            </p:cNvSpPr>
            <p:nvPr/>
          </p:nvSpPr>
          <p:spPr bwMode="auto">
            <a:xfrm>
              <a:off x="4329" y="4470"/>
              <a:ext cx="13" cy="13"/>
            </a:xfrm>
            <a:custGeom>
              <a:avLst/>
              <a:gdLst>
                <a:gd name="T0" fmla="*/ 1 w 4"/>
                <a:gd name="T1" fmla="*/ 4 h 5"/>
                <a:gd name="T2" fmla="*/ 4 w 4"/>
                <a:gd name="T3" fmla="*/ 4 h 5"/>
                <a:gd name="T4" fmla="*/ 4 w 4"/>
                <a:gd name="T5" fmla="*/ 1 h 5"/>
                <a:gd name="T6" fmla="*/ 1 w 4"/>
                <a:gd name="T7" fmla="*/ 1 h 5"/>
                <a:gd name="T8" fmla="*/ 1 w 4"/>
                <a:gd name="T9" fmla="*/ 4 h 5"/>
              </a:gdLst>
              <a:ahLst/>
              <a:cxnLst>
                <a:cxn ang="0">
                  <a:pos x="T0" y="T1"/>
                </a:cxn>
                <a:cxn ang="0">
                  <a:pos x="T2" y="T3"/>
                </a:cxn>
                <a:cxn ang="0">
                  <a:pos x="T4" y="T5"/>
                </a:cxn>
                <a:cxn ang="0">
                  <a:pos x="T6" y="T7"/>
                </a:cxn>
                <a:cxn ang="0">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7" name="Freeform 76"/>
            <p:cNvSpPr>
              <a:spLocks noChangeAspect="1"/>
            </p:cNvSpPr>
            <p:nvPr/>
          </p:nvSpPr>
          <p:spPr bwMode="auto">
            <a:xfrm>
              <a:off x="4316" y="4457"/>
              <a:ext cx="13" cy="13"/>
            </a:xfrm>
            <a:custGeom>
              <a:avLst/>
              <a:gdLst>
                <a:gd name="T0" fmla="*/ 3 w 4"/>
                <a:gd name="T1" fmla="*/ 4 h 5"/>
                <a:gd name="T2" fmla="*/ 3 w 4"/>
                <a:gd name="T3" fmla="*/ 1 h 5"/>
                <a:gd name="T4" fmla="*/ 0 w 4"/>
                <a:gd name="T5" fmla="*/ 1 h 5"/>
                <a:gd name="T6" fmla="*/ 0 w 4"/>
                <a:gd name="T7" fmla="*/ 4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8" name="Freeform 77"/>
            <p:cNvSpPr>
              <a:spLocks noChangeAspect="1"/>
            </p:cNvSpPr>
            <p:nvPr/>
          </p:nvSpPr>
          <p:spPr bwMode="auto">
            <a:xfrm>
              <a:off x="4297" y="4457"/>
              <a:ext cx="19" cy="13"/>
            </a:xfrm>
            <a:custGeom>
              <a:avLst/>
              <a:gdLst>
                <a:gd name="T0" fmla="*/ 4 w 5"/>
                <a:gd name="T1" fmla="*/ 4 h 5"/>
                <a:gd name="T2" fmla="*/ 4 w 5"/>
                <a:gd name="T3" fmla="*/ 1 h 5"/>
                <a:gd name="T4" fmla="*/ 1 w 5"/>
                <a:gd name="T5" fmla="*/ 1 h 5"/>
                <a:gd name="T6" fmla="*/ 1 w 5"/>
                <a:gd name="T7" fmla="*/ 4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79" name="Freeform 78"/>
            <p:cNvSpPr>
              <a:spLocks noChangeAspect="1"/>
            </p:cNvSpPr>
            <p:nvPr/>
          </p:nvSpPr>
          <p:spPr bwMode="auto">
            <a:xfrm>
              <a:off x="4283" y="4463"/>
              <a:ext cx="14" cy="20"/>
            </a:xfrm>
            <a:custGeom>
              <a:avLst/>
              <a:gdLst>
                <a:gd name="T0" fmla="*/ 3 w 4"/>
                <a:gd name="T1" fmla="*/ 3 h 4"/>
                <a:gd name="T2" fmla="*/ 3 w 4"/>
                <a:gd name="T3" fmla="*/ 0 h 4"/>
                <a:gd name="T4" fmla="*/ 0 w 4"/>
                <a:gd name="T5" fmla="*/ 0 h 4"/>
                <a:gd name="T6" fmla="*/ 0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0" name="Freeform 79"/>
            <p:cNvSpPr>
              <a:spLocks noChangeAspect="1"/>
            </p:cNvSpPr>
            <p:nvPr/>
          </p:nvSpPr>
          <p:spPr bwMode="auto">
            <a:xfrm>
              <a:off x="4251" y="4457"/>
              <a:ext cx="32" cy="39"/>
            </a:xfrm>
            <a:custGeom>
              <a:avLst/>
              <a:gdLst>
                <a:gd name="T0" fmla="*/ 0 w 10"/>
                <a:gd name="T1" fmla="*/ 4 h 13"/>
                <a:gd name="T2" fmla="*/ 2 w 10"/>
                <a:gd name="T3" fmla="*/ 8 h 13"/>
                <a:gd name="T4" fmla="*/ 4 w 10"/>
                <a:gd name="T5" fmla="*/ 6 h 13"/>
                <a:gd name="T6" fmla="*/ 4 w 10"/>
                <a:gd name="T7" fmla="*/ 6 h 13"/>
                <a:gd name="T8" fmla="*/ 5 w 10"/>
                <a:gd name="T9" fmla="*/ 10 h 13"/>
                <a:gd name="T10" fmla="*/ 7 w 10"/>
                <a:gd name="T11" fmla="*/ 13 h 13"/>
                <a:gd name="T12" fmla="*/ 10 w 10"/>
                <a:gd name="T13" fmla="*/ 10 h 13"/>
                <a:gd name="T14" fmla="*/ 8 w 10"/>
                <a:gd name="T15" fmla="*/ 8 h 13"/>
                <a:gd name="T16" fmla="*/ 6 w 10"/>
                <a:gd name="T17" fmla="*/ 5 h 13"/>
                <a:gd name="T18" fmla="*/ 6 w 10"/>
                <a:gd name="T19" fmla="*/ 5 h 13"/>
                <a:gd name="T20" fmla="*/ 9 w 10"/>
                <a:gd name="T21" fmla="*/ 5 h 13"/>
                <a:gd name="T22" fmla="*/ 8 w 10"/>
                <a:gd name="T23" fmla="*/ 1 h 13"/>
                <a:gd name="T24" fmla="*/ 5 w 10"/>
                <a:gd name="T25" fmla="*/ 4 h 13"/>
                <a:gd name="T26" fmla="*/ 5 w 10"/>
                <a:gd name="T27" fmla="*/ 4 h 13"/>
                <a:gd name="T28" fmla="*/ 5 w 10"/>
                <a:gd name="T29" fmla="*/ 0 h 13"/>
                <a:gd name="T30" fmla="*/ 1 w 10"/>
                <a:gd name="T31" fmla="*/ 1 h 13"/>
                <a:gd name="T32" fmla="*/ 4 w 10"/>
                <a:gd name="T33" fmla="*/ 4 h 13"/>
                <a:gd name="T34" fmla="*/ 4 w 10"/>
                <a:gd name="T35" fmla="*/ 4 h 13"/>
                <a:gd name="T36" fmla="*/ 0 w 10"/>
                <a:gd name="T3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1" name="Freeform 80"/>
            <p:cNvSpPr>
              <a:spLocks noChangeAspect="1"/>
            </p:cNvSpPr>
            <p:nvPr/>
          </p:nvSpPr>
          <p:spPr bwMode="auto">
            <a:xfrm>
              <a:off x="4231" y="4483"/>
              <a:ext cx="111" cy="72"/>
            </a:xfrm>
            <a:custGeom>
              <a:avLst/>
              <a:gdLst>
                <a:gd name="T0" fmla="*/ 30 w 33"/>
                <a:gd name="T1" fmla="*/ 2 h 23"/>
                <a:gd name="T2" fmla="*/ 31 w 33"/>
                <a:gd name="T3" fmla="*/ 5 h 23"/>
                <a:gd name="T4" fmla="*/ 29 w 33"/>
                <a:gd name="T5" fmla="*/ 3 h 23"/>
                <a:gd name="T6" fmla="*/ 29 w 33"/>
                <a:gd name="T7" fmla="*/ 7 h 23"/>
                <a:gd name="T8" fmla="*/ 31 w 33"/>
                <a:gd name="T9" fmla="*/ 6 h 23"/>
                <a:gd name="T10" fmla="*/ 29 w 33"/>
                <a:gd name="T11" fmla="*/ 10 h 23"/>
                <a:gd name="T12" fmla="*/ 26 w 33"/>
                <a:gd name="T13" fmla="*/ 9 h 23"/>
                <a:gd name="T14" fmla="*/ 28 w 33"/>
                <a:gd name="T15" fmla="*/ 8 h 23"/>
                <a:gd name="T16" fmla="*/ 25 w 33"/>
                <a:gd name="T17" fmla="*/ 6 h 23"/>
                <a:gd name="T18" fmla="*/ 23 w 33"/>
                <a:gd name="T19" fmla="*/ 0 h 23"/>
                <a:gd name="T20" fmla="*/ 25 w 33"/>
                <a:gd name="T21" fmla="*/ 6 h 23"/>
                <a:gd name="T22" fmla="*/ 23 w 33"/>
                <a:gd name="T23" fmla="*/ 9 h 23"/>
                <a:gd name="T24" fmla="*/ 25 w 33"/>
                <a:gd name="T25" fmla="*/ 9 h 23"/>
                <a:gd name="T26" fmla="*/ 22 w 33"/>
                <a:gd name="T27" fmla="*/ 12 h 23"/>
                <a:gd name="T28" fmla="*/ 18 w 33"/>
                <a:gd name="T29" fmla="*/ 10 h 23"/>
                <a:gd name="T30" fmla="*/ 21 w 33"/>
                <a:gd name="T31" fmla="*/ 11 h 23"/>
                <a:gd name="T32" fmla="*/ 20 w 33"/>
                <a:gd name="T33" fmla="*/ 6 h 23"/>
                <a:gd name="T34" fmla="*/ 17 w 33"/>
                <a:gd name="T35" fmla="*/ 9 h 23"/>
                <a:gd name="T36" fmla="*/ 18 w 33"/>
                <a:gd name="T37" fmla="*/ 5 h 23"/>
                <a:gd name="T38" fmla="*/ 12 w 33"/>
                <a:gd name="T39" fmla="*/ 7 h 23"/>
                <a:gd name="T40" fmla="*/ 16 w 33"/>
                <a:gd name="T41" fmla="*/ 9 h 23"/>
                <a:gd name="T42" fmla="*/ 12 w 33"/>
                <a:gd name="T43" fmla="*/ 9 h 23"/>
                <a:gd name="T44" fmla="*/ 14 w 33"/>
                <a:gd name="T45" fmla="*/ 13 h 23"/>
                <a:gd name="T46" fmla="*/ 16 w 33"/>
                <a:gd name="T47" fmla="*/ 10 h 23"/>
                <a:gd name="T48" fmla="*/ 15 w 33"/>
                <a:gd name="T49" fmla="*/ 15 h 23"/>
                <a:gd name="T50" fmla="*/ 10 w 33"/>
                <a:gd name="T51" fmla="*/ 15 h 23"/>
                <a:gd name="T52" fmla="*/ 12 w 33"/>
                <a:gd name="T53" fmla="*/ 13 h 23"/>
                <a:gd name="T54" fmla="*/ 9 w 33"/>
                <a:gd name="T55" fmla="*/ 13 h 23"/>
                <a:gd name="T56" fmla="*/ 5 w 33"/>
                <a:gd name="T57" fmla="*/ 7 h 23"/>
                <a:gd name="T58" fmla="*/ 8 w 33"/>
                <a:gd name="T59" fmla="*/ 13 h 23"/>
                <a:gd name="T60" fmla="*/ 7 w 33"/>
                <a:gd name="T61" fmla="*/ 16 h 23"/>
                <a:gd name="T62" fmla="*/ 9 w 33"/>
                <a:gd name="T63" fmla="*/ 15 h 23"/>
                <a:gd name="T64" fmla="*/ 9 w 33"/>
                <a:gd name="T65" fmla="*/ 18 h 23"/>
                <a:gd name="T66" fmla="*/ 4 w 33"/>
                <a:gd name="T67" fmla="*/ 17 h 23"/>
                <a:gd name="T68" fmla="*/ 6 w 33"/>
                <a:gd name="T69" fmla="*/ 17 h 23"/>
                <a:gd name="T70" fmla="*/ 3 w 33"/>
                <a:gd name="T71" fmla="*/ 13 h 23"/>
                <a:gd name="T72" fmla="*/ 3 w 33"/>
                <a:gd name="T73" fmla="*/ 16 h 23"/>
                <a:gd name="T74" fmla="*/ 2 w 33"/>
                <a:gd name="T75" fmla="*/ 13 h 23"/>
                <a:gd name="T76" fmla="*/ 0 w 33"/>
                <a:gd name="T77" fmla="*/ 15 h 23"/>
                <a:gd name="T78" fmla="*/ 7 w 33"/>
                <a:gd name="T79" fmla="*/ 23 h 23"/>
                <a:gd name="T80" fmla="*/ 20 w 33"/>
                <a:gd name="T81" fmla="*/ 16 h 23"/>
                <a:gd name="T82" fmla="*/ 33 w 33"/>
                <a:gd name="T83" fmla="*/ 12 h 23"/>
                <a:gd name="T84" fmla="*/ 33 w 33"/>
                <a:gd name="T85" fmla="*/ 2 h 23"/>
                <a:gd name="T86" fmla="*/ 30 w 33"/>
                <a:gd name="T8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2" name="Freeform 81"/>
            <p:cNvSpPr>
              <a:spLocks noChangeAspect="1" noEditPoints="1"/>
            </p:cNvSpPr>
            <p:nvPr/>
          </p:nvSpPr>
          <p:spPr bwMode="auto">
            <a:xfrm>
              <a:off x="4067" y="4522"/>
              <a:ext cx="413" cy="669"/>
            </a:xfrm>
            <a:custGeom>
              <a:avLst/>
              <a:gdLst>
                <a:gd name="T0" fmla="*/ 90 w 126"/>
                <a:gd name="T1" fmla="*/ 8 h 205"/>
                <a:gd name="T2" fmla="*/ 79 w 126"/>
                <a:gd name="T3" fmla="*/ 42 h 205"/>
                <a:gd name="T4" fmla="*/ 74 w 126"/>
                <a:gd name="T5" fmla="*/ 32 h 205"/>
                <a:gd name="T6" fmla="*/ 70 w 126"/>
                <a:gd name="T7" fmla="*/ 28 h 205"/>
                <a:gd name="T8" fmla="*/ 86 w 126"/>
                <a:gd name="T9" fmla="*/ 22 h 205"/>
                <a:gd name="T10" fmla="*/ 86 w 126"/>
                <a:gd name="T11" fmla="*/ 27 h 205"/>
                <a:gd name="T12" fmla="*/ 89 w 126"/>
                <a:gd name="T13" fmla="*/ 38 h 205"/>
                <a:gd name="T14" fmla="*/ 59 w 126"/>
                <a:gd name="T15" fmla="*/ 21 h 205"/>
                <a:gd name="T16" fmla="*/ 125 w 126"/>
                <a:gd name="T17" fmla="*/ 118 h 205"/>
                <a:gd name="T18" fmla="*/ 99 w 126"/>
                <a:gd name="T19" fmla="*/ 79 h 205"/>
                <a:gd name="T20" fmla="*/ 123 w 126"/>
                <a:gd name="T21" fmla="*/ 66 h 205"/>
                <a:gd name="T22" fmla="*/ 116 w 126"/>
                <a:gd name="T23" fmla="*/ 57 h 205"/>
                <a:gd name="T24" fmla="*/ 100 w 126"/>
                <a:gd name="T25" fmla="*/ 26 h 205"/>
                <a:gd name="T26" fmla="*/ 108 w 126"/>
                <a:gd name="T27" fmla="*/ 13 h 205"/>
                <a:gd name="T28" fmla="*/ 90 w 126"/>
                <a:gd name="T29" fmla="*/ 2 h 205"/>
                <a:gd name="T30" fmla="*/ 71 w 126"/>
                <a:gd name="T31" fmla="*/ 7 h 205"/>
                <a:gd name="T32" fmla="*/ 55 w 126"/>
                <a:gd name="T33" fmla="*/ 17 h 205"/>
                <a:gd name="T34" fmla="*/ 47 w 126"/>
                <a:gd name="T35" fmla="*/ 46 h 205"/>
                <a:gd name="T36" fmla="*/ 53 w 126"/>
                <a:gd name="T37" fmla="*/ 64 h 205"/>
                <a:gd name="T38" fmla="*/ 58 w 126"/>
                <a:gd name="T39" fmla="*/ 69 h 205"/>
                <a:gd name="T40" fmla="*/ 25 w 126"/>
                <a:gd name="T41" fmla="*/ 131 h 205"/>
                <a:gd name="T42" fmla="*/ 36 w 126"/>
                <a:gd name="T43" fmla="*/ 60 h 205"/>
                <a:gd name="T44" fmla="*/ 5 w 126"/>
                <a:gd name="T45" fmla="*/ 83 h 205"/>
                <a:gd name="T46" fmla="*/ 33 w 126"/>
                <a:gd name="T47" fmla="*/ 72 h 205"/>
                <a:gd name="T48" fmla="*/ 43 w 126"/>
                <a:gd name="T49" fmla="*/ 72 h 205"/>
                <a:gd name="T50" fmla="*/ 9 w 126"/>
                <a:gd name="T51" fmla="*/ 128 h 205"/>
                <a:gd name="T52" fmla="*/ 15 w 126"/>
                <a:gd name="T53" fmla="*/ 140 h 205"/>
                <a:gd name="T54" fmla="*/ 48 w 126"/>
                <a:gd name="T55" fmla="*/ 116 h 205"/>
                <a:gd name="T56" fmla="*/ 22 w 126"/>
                <a:gd name="T57" fmla="*/ 158 h 205"/>
                <a:gd name="T58" fmla="*/ 19 w 126"/>
                <a:gd name="T59" fmla="*/ 186 h 205"/>
                <a:gd name="T60" fmla="*/ 30 w 126"/>
                <a:gd name="T61" fmla="*/ 193 h 205"/>
                <a:gd name="T62" fmla="*/ 35 w 126"/>
                <a:gd name="T63" fmla="*/ 201 h 205"/>
                <a:gd name="T64" fmla="*/ 53 w 126"/>
                <a:gd name="T65" fmla="*/ 201 h 205"/>
                <a:gd name="T66" fmla="*/ 60 w 126"/>
                <a:gd name="T67" fmla="*/ 196 h 205"/>
                <a:gd name="T68" fmla="*/ 53 w 126"/>
                <a:gd name="T69" fmla="*/ 185 h 205"/>
                <a:gd name="T70" fmla="*/ 46 w 126"/>
                <a:gd name="T71" fmla="*/ 160 h 205"/>
                <a:gd name="T72" fmla="*/ 76 w 126"/>
                <a:gd name="T73" fmla="*/ 134 h 205"/>
                <a:gd name="T74" fmla="*/ 70 w 126"/>
                <a:gd name="T75" fmla="*/ 147 h 205"/>
                <a:gd name="T76" fmla="*/ 80 w 126"/>
                <a:gd name="T77" fmla="*/ 155 h 205"/>
                <a:gd name="T78" fmla="*/ 95 w 126"/>
                <a:gd name="T79" fmla="*/ 168 h 205"/>
                <a:gd name="T80" fmla="*/ 108 w 126"/>
                <a:gd name="T81" fmla="*/ 174 h 205"/>
                <a:gd name="T82" fmla="*/ 116 w 126"/>
                <a:gd name="T83" fmla="*/ 160 h 205"/>
                <a:gd name="T84" fmla="*/ 103 w 126"/>
                <a:gd name="T85" fmla="*/ 160 h 205"/>
                <a:gd name="T86" fmla="*/ 77 w 126"/>
                <a:gd name="T87" fmla="*/ 106 h 205"/>
                <a:gd name="T88" fmla="*/ 99 w 126"/>
                <a:gd name="T89" fmla="*/ 107 h 205"/>
                <a:gd name="T90" fmla="*/ 109 w 126"/>
                <a:gd name="T91" fmla="*/ 108 h 205"/>
                <a:gd name="T92" fmla="*/ 108 w 126"/>
                <a:gd name="T93" fmla="*/ 121 h 205"/>
                <a:gd name="T94" fmla="*/ 114 w 126"/>
                <a:gd name="T95" fmla="*/ 122 h 205"/>
                <a:gd name="T96" fmla="*/ 122 w 126"/>
                <a:gd name="T97" fmla="*/ 12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3" name="Freeform 82"/>
            <p:cNvSpPr>
              <a:spLocks noChangeAspect="1" noEditPoints="1"/>
            </p:cNvSpPr>
            <p:nvPr/>
          </p:nvSpPr>
          <p:spPr bwMode="auto">
            <a:xfrm>
              <a:off x="5116" y="5040"/>
              <a:ext cx="59" cy="59"/>
            </a:xfrm>
            <a:custGeom>
              <a:avLst/>
              <a:gdLst>
                <a:gd name="T0" fmla="*/ 2 w 18"/>
                <a:gd name="T1" fmla="*/ 9 h 17"/>
                <a:gd name="T2" fmla="*/ 9 w 18"/>
                <a:gd name="T3" fmla="*/ 2 h 17"/>
                <a:gd name="T4" fmla="*/ 15 w 18"/>
                <a:gd name="T5" fmla="*/ 9 h 17"/>
                <a:gd name="T6" fmla="*/ 9 w 18"/>
                <a:gd name="T7" fmla="*/ 15 h 17"/>
                <a:gd name="T8" fmla="*/ 2 w 18"/>
                <a:gd name="T9" fmla="*/ 9 h 17"/>
                <a:gd name="T10" fmla="*/ 0 w 18"/>
                <a:gd name="T11" fmla="*/ 9 h 17"/>
                <a:gd name="T12" fmla="*/ 9 w 18"/>
                <a:gd name="T13" fmla="*/ 17 h 17"/>
                <a:gd name="T14" fmla="*/ 18 w 18"/>
                <a:gd name="T15" fmla="*/ 9 h 17"/>
                <a:gd name="T16" fmla="*/ 9 w 18"/>
                <a:gd name="T17" fmla="*/ 0 h 17"/>
                <a:gd name="T18" fmla="*/ 0 w 18"/>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4" name="Freeform 83"/>
            <p:cNvSpPr>
              <a:spLocks noChangeAspect="1" noEditPoints="1"/>
            </p:cNvSpPr>
            <p:nvPr/>
          </p:nvSpPr>
          <p:spPr bwMode="auto">
            <a:xfrm>
              <a:off x="5004" y="5092"/>
              <a:ext cx="46" cy="40"/>
            </a:xfrm>
            <a:custGeom>
              <a:avLst/>
              <a:gdLst>
                <a:gd name="T0" fmla="*/ 7 w 15"/>
                <a:gd name="T1" fmla="*/ 10 h 12"/>
                <a:gd name="T2" fmla="*/ 3 w 15"/>
                <a:gd name="T3" fmla="*/ 5 h 12"/>
                <a:gd name="T4" fmla="*/ 4 w 15"/>
                <a:gd name="T5" fmla="*/ 4 h 12"/>
                <a:gd name="T6" fmla="*/ 8 w 15"/>
                <a:gd name="T7" fmla="*/ 3 h 12"/>
                <a:gd name="T8" fmla="*/ 12 w 15"/>
                <a:gd name="T9" fmla="*/ 7 h 12"/>
                <a:gd name="T10" fmla="*/ 12 w 15"/>
                <a:gd name="T11" fmla="*/ 7 h 12"/>
                <a:gd name="T12" fmla="*/ 7 w 15"/>
                <a:gd name="T13" fmla="*/ 10 h 12"/>
                <a:gd name="T14" fmla="*/ 3 w 15"/>
                <a:gd name="T15" fmla="*/ 2 h 12"/>
                <a:gd name="T16" fmla="*/ 1 w 15"/>
                <a:gd name="T17" fmla="*/ 5 h 12"/>
                <a:gd name="T18" fmla="*/ 2 w 15"/>
                <a:gd name="T19" fmla="*/ 9 h 12"/>
                <a:gd name="T20" fmla="*/ 6 w 15"/>
                <a:gd name="T21" fmla="*/ 12 h 12"/>
                <a:gd name="T22" fmla="*/ 11 w 15"/>
                <a:gd name="T23" fmla="*/ 11 h 12"/>
                <a:gd name="T24" fmla="*/ 14 w 15"/>
                <a:gd name="T25" fmla="*/ 7 h 12"/>
                <a:gd name="T26" fmla="*/ 8 w 15"/>
                <a:gd name="T27" fmla="*/ 1 h 12"/>
                <a:gd name="T28" fmla="*/ 3 w 15"/>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5" name="Freeform 84"/>
            <p:cNvSpPr>
              <a:spLocks noChangeAspect="1" noEditPoints="1"/>
            </p:cNvSpPr>
            <p:nvPr/>
          </p:nvSpPr>
          <p:spPr bwMode="auto">
            <a:xfrm>
              <a:off x="4841" y="4693"/>
              <a:ext cx="45" cy="39"/>
            </a:xfrm>
            <a:custGeom>
              <a:avLst/>
              <a:gdLst>
                <a:gd name="T0" fmla="*/ 3 w 13"/>
                <a:gd name="T1" fmla="*/ 7 h 12"/>
                <a:gd name="T2" fmla="*/ 5 w 13"/>
                <a:gd name="T3" fmla="*/ 3 h 12"/>
                <a:gd name="T4" fmla="*/ 9 w 13"/>
                <a:gd name="T5" fmla="*/ 2 h 12"/>
                <a:gd name="T6" fmla="*/ 10 w 13"/>
                <a:gd name="T7" fmla="*/ 3 h 12"/>
                <a:gd name="T8" fmla="*/ 11 w 13"/>
                <a:gd name="T9" fmla="*/ 5 h 12"/>
                <a:gd name="T10" fmla="*/ 9 w 13"/>
                <a:gd name="T11" fmla="*/ 8 h 12"/>
                <a:gd name="T12" fmla="*/ 4 w 13"/>
                <a:gd name="T13" fmla="*/ 8 h 12"/>
                <a:gd name="T14" fmla="*/ 3 w 13"/>
                <a:gd name="T15" fmla="*/ 7 h 12"/>
                <a:gd name="T16" fmla="*/ 4 w 13"/>
                <a:gd name="T17" fmla="*/ 2 h 12"/>
                <a:gd name="T18" fmla="*/ 2 w 13"/>
                <a:gd name="T19" fmla="*/ 10 h 12"/>
                <a:gd name="T20" fmla="*/ 2 w 13"/>
                <a:gd name="T21" fmla="*/ 10 h 12"/>
                <a:gd name="T22" fmla="*/ 10 w 13"/>
                <a:gd name="T23" fmla="*/ 10 h 12"/>
                <a:gd name="T24" fmla="*/ 13 w 13"/>
                <a:gd name="T25" fmla="*/ 5 h 12"/>
                <a:gd name="T26" fmla="*/ 12 w 13"/>
                <a:gd name="T27" fmla="*/ 2 h 12"/>
                <a:gd name="T28" fmla="*/ 9 w 13"/>
                <a:gd name="T29" fmla="*/ 0 h 12"/>
                <a:gd name="T30" fmla="*/ 4 w 13"/>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6" name="Freeform 85"/>
            <p:cNvSpPr>
              <a:spLocks noChangeAspect="1" noEditPoints="1"/>
            </p:cNvSpPr>
            <p:nvPr/>
          </p:nvSpPr>
          <p:spPr bwMode="auto">
            <a:xfrm>
              <a:off x="4972" y="5047"/>
              <a:ext cx="39" cy="39"/>
            </a:xfrm>
            <a:custGeom>
              <a:avLst/>
              <a:gdLst>
                <a:gd name="T0" fmla="*/ 6 w 12"/>
                <a:gd name="T1" fmla="*/ 13 h 13"/>
                <a:gd name="T2" fmla="*/ 6 w 12"/>
                <a:gd name="T3" fmla="*/ 13 h 13"/>
                <a:gd name="T4" fmla="*/ 6 w 12"/>
                <a:gd name="T5" fmla="*/ 11 h 13"/>
                <a:gd name="T6" fmla="*/ 6 w 12"/>
                <a:gd name="T7" fmla="*/ 11 h 13"/>
                <a:gd name="T8" fmla="*/ 4 w 12"/>
                <a:gd name="T9" fmla="*/ 10 h 13"/>
                <a:gd name="T10" fmla="*/ 3 w 12"/>
                <a:gd name="T11" fmla="*/ 7 h 13"/>
                <a:gd name="T12" fmla="*/ 4 w 12"/>
                <a:gd name="T13" fmla="*/ 3 h 13"/>
                <a:gd name="T14" fmla="*/ 6 w 12"/>
                <a:gd name="T15" fmla="*/ 2 h 13"/>
                <a:gd name="T16" fmla="*/ 9 w 12"/>
                <a:gd name="T17" fmla="*/ 7 h 13"/>
                <a:gd name="T18" fmla="*/ 8 w 12"/>
                <a:gd name="T19" fmla="*/ 10 h 13"/>
                <a:gd name="T20" fmla="*/ 6 w 12"/>
                <a:gd name="T21" fmla="*/ 11 h 13"/>
                <a:gd name="T22" fmla="*/ 3 w 12"/>
                <a:gd name="T23" fmla="*/ 1 h 13"/>
                <a:gd name="T24" fmla="*/ 0 w 12"/>
                <a:gd name="T25" fmla="*/ 7 h 13"/>
                <a:gd name="T26" fmla="*/ 0 w 12"/>
                <a:gd name="T27" fmla="*/ 7 h 13"/>
                <a:gd name="T28" fmla="*/ 2 w 12"/>
                <a:gd name="T29" fmla="*/ 12 h 13"/>
                <a:gd name="T30" fmla="*/ 6 w 12"/>
                <a:gd name="T31" fmla="*/ 13 h 13"/>
                <a:gd name="T32" fmla="*/ 10 w 12"/>
                <a:gd name="T33" fmla="*/ 12 h 13"/>
                <a:gd name="T34" fmla="*/ 12 w 12"/>
                <a:gd name="T35" fmla="*/ 7 h 13"/>
                <a:gd name="T36" fmla="*/ 10 w 12"/>
                <a:gd name="T37" fmla="*/ 2 h 13"/>
                <a:gd name="T38" fmla="*/ 6 w 12"/>
                <a:gd name="T39" fmla="*/ 0 h 13"/>
                <a:gd name="T40" fmla="*/ 3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7" name="Freeform 86"/>
            <p:cNvSpPr>
              <a:spLocks noChangeAspect="1" noEditPoints="1"/>
            </p:cNvSpPr>
            <p:nvPr/>
          </p:nvSpPr>
          <p:spPr bwMode="auto">
            <a:xfrm>
              <a:off x="4827" y="4817"/>
              <a:ext cx="46" cy="40"/>
            </a:xfrm>
            <a:custGeom>
              <a:avLst/>
              <a:gdLst>
                <a:gd name="T0" fmla="*/ 6 w 14"/>
                <a:gd name="T1" fmla="*/ 10 h 13"/>
                <a:gd name="T2" fmla="*/ 3 w 14"/>
                <a:gd name="T3" fmla="*/ 5 h 13"/>
                <a:gd name="T4" fmla="*/ 5 w 14"/>
                <a:gd name="T5" fmla="*/ 3 h 13"/>
                <a:gd name="T6" fmla="*/ 9 w 14"/>
                <a:gd name="T7" fmla="*/ 3 h 13"/>
                <a:gd name="T8" fmla="*/ 11 w 14"/>
                <a:gd name="T9" fmla="*/ 6 h 13"/>
                <a:gd name="T10" fmla="*/ 11 w 14"/>
                <a:gd name="T11" fmla="*/ 8 h 13"/>
                <a:gd name="T12" fmla="*/ 10 w 14"/>
                <a:gd name="T13" fmla="*/ 10 h 13"/>
                <a:gd name="T14" fmla="*/ 6 w 14"/>
                <a:gd name="T15" fmla="*/ 10 h 13"/>
                <a:gd name="T16" fmla="*/ 4 w 14"/>
                <a:gd name="T17" fmla="*/ 1 h 13"/>
                <a:gd name="T18" fmla="*/ 1 w 14"/>
                <a:gd name="T19" fmla="*/ 4 h 13"/>
                <a:gd name="T20" fmla="*/ 5 w 14"/>
                <a:gd name="T21" fmla="*/ 12 h 13"/>
                <a:gd name="T22" fmla="*/ 10 w 14"/>
                <a:gd name="T23" fmla="*/ 12 h 13"/>
                <a:gd name="T24" fmla="*/ 13 w 14"/>
                <a:gd name="T25" fmla="*/ 9 h 13"/>
                <a:gd name="T26" fmla="*/ 13 w 14"/>
                <a:gd name="T27" fmla="*/ 6 h 13"/>
                <a:gd name="T28" fmla="*/ 10 w 14"/>
                <a:gd name="T29" fmla="*/ 1 h 13"/>
                <a:gd name="T30" fmla="*/ 4 w 14"/>
                <a:gd name="T3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88" name="Freeform 87"/>
            <p:cNvSpPr>
              <a:spLocks noChangeAspect="1" noEditPoints="1"/>
            </p:cNvSpPr>
            <p:nvPr/>
          </p:nvSpPr>
          <p:spPr bwMode="auto">
            <a:xfrm>
              <a:off x="4755" y="4437"/>
              <a:ext cx="446" cy="760"/>
            </a:xfrm>
            <a:custGeom>
              <a:avLst/>
              <a:gdLst>
                <a:gd name="T0" fmla="*/ 88 w 136"/>
                <a:gd name="T1" fmla="*/ 158 h 233"/>
                <a:gd name="T2" fmla="*/ 78 w 136"/>
                <a:gd name="T3" fmla="*/ 174 h 233"/>
                <a:gd name="T4" fmla="*/ 50 w 136"/>
                <a:gd name="T5" fmla="*/ 78 h 233"/>
                <a:gd name="T6" fmla="*/ 50 w 136"/>
                <a:gd name="T7" fmla="*/ 83 h 233"/>
                <a:gd name="T8" fmla="*/ 60 w 136"/>
                <a:gd name="T9" fmla="*/ 83 h 233"/>
                <a:gd name="T10" fmla="*/ 60 w 136"/>
                <a:gd name="T11" fmla="*/ 89 h 233"/>
                <a:gd name="T12" fmla="*/ 66 w 136"/>
                <a:gd name="T13" fmla="*/ 88 h 233"/>
                <a:gd name="T14" fmla="*/ 72 w 136"/>
                <a:gd name="T15" fmla="*/ 95 h 233"/>
                <a:gd name="T16" fmla="*/ 76 w 136"/>
                <a:gd name="T17" fmla="*/ 94 h 233"/>
                <a:gd name="T18" fmla="*/ 82 w 136"/>
                <a:gd name="T19" fmla="*/ 101 h 233"/>
                <a:gd name="T20" fmla="*/ 87 w 136"/>
                <a:gd name="T21" fmla="*/ 97 h 233"/>
                <a:gd name="T22" fmla="*/ 88 w 136"/>
                <a:gd name="T23" fmla="*/ 131 h 233"/>
                <a:gd name="T24" fmla="*/ 90 w 136"/>
                <a:gd name="T25" fmla="*/ 139 h 233"/>
                <a:gd name="T26" fmla="*/ 107 w 136"/>
                <a:gd name="T27" fmla="*/ 201 h 233"/>
                <a:gd name="T28" fmla="*/ 101 w 136"/>
                <a:gd name="T29" fmla="*/ 207 h 233"/>
                <a:gd name="T30" fmla="*/ 21 w 136"/>
                <a:gd name="T31" fmla="*/ 97 h 233"/>
                <a:gd name="T32" fmla="*/ 27 w 136"/>
                <a:gd name="T33" fmla="*/ 97 h 233"/>
                <a:gd name="T34" fmla="*/ 116 w 136"/>
                <a:gd name="T35" fmla="*/ 109 h 233"/>
                <a:gd name="T36" fmla="*/ 91 w 136"/>
                <a:gd name="T37" fmla="*/ 113 h 233"/>
                <a:gd name="T38" fmla="*/ 90 w 136"/>
                <a:gd name="T39" fmla="*/ 141 h 233"/>
                <a:gd name="T40" fmla="*/ 88 w 136"/>
                <a:gd name="T41" fmla="*/ 129 h 233"/>
                <a:gd name="T42" fmla="*/ 73 w 136"/>
                <a:gd name="T43" fmla="*/ 117 h 233"/>
                <a:gd name="T44" fmla="*/ 88 w 136"/>
                <a:gd name="T45" fmla="*/ 98 h 233"/>
                <a:gd name="T46" fmla="*/ 93 w 136"/>
                <a:gd name="T47" fmla="*/ 95 h 233"/>
                <a:gd name="T48" fmla="*/ 84 w 136"/>
                <a:gd name="T49" fmla="*/ 44 h 233"/>
                <a:gd name="T50" fmla="*/ 29 w 136"/>
                <a:gd name="T51" fmla="*/ 1 h 233"/>
                <a:gd name="T52" fmla="*/ 47 w 136"/>
                <a:gd name="T53" fmla="*/ 45 h 233"/>
                <a:gd name="T54" fmla="*/ 41 w 136"/>
                <a:gd name="T55" fmla="*/ 62 h 233"/>
                <a:gd name="T56" fmla="*/ 42 w 136"/>
                <a:gd name="T57" fmla="*/ 72 h 233"/>
                <a:gd name="T58" fmla="*/ 55 w 136"/>
                <a:gd name="T59" fmla="*/ 59 h 233"/>
                <a:gd name="T60" fmla="*/ 53 w 136"/>
                <a:gd name="T61" fmla="*/ 74 h 233"/>
                <a:gd name="T62" fmla="*/ 41 w 136"/>
                <a:gd name="T63" fmla="*/ 85 h 233"/>
                <a:gd name="T64" fmla="*/ 29 w 136"/>
                <a:gd name="T65" fmla="*/ 97 h 233"/>
                <a:gd name="T66" fmla="*/ 20 w 136"/>
                <a:gd name="T67" fmla="*/ 92 h 233"/>
                <a:gd name="T68" fmla="*/ 0 w 136"/>
                <a:gd name="T69" fmla="*/ 90 h 233"/>
                <a:gd name="T70" fmla="*/ 11 w 136"/>
                <a:gd name="T71" fmla="*/ 95 h 233"/>
                <a:gd name="T72" fmla="*/ 6 w 136"/>
                <a:gd name="T73" fmla="*/ 113 h 233"/>
                <a:gd name="T74" fmla="*/ 31 w 136"/>
                <a:gd name="T75" fmla="*/ 141 h 233"/>
                <a:gd name="T76" fmla="*/ 23 w 136"/>
                <a:gd name="T77" fmla="*/ 132 h 233"/>
                <a:gd name="T78" fmla="*/ 13 w 136"/>
                <a:gd name="T79" fmla="*/ 118 h 233"/>
                <a:gd name="T80" fmla="*/ 62 w 136"/>
                <a:gd name="T81" fmla="*/ 146 h 233"/>
                <a:gd name="T82" fmla="*/ 1 w 136"/>
                <a:gd name="T83" fmla="*/ 200 h 233"/>
                <a:gd name="T84" fmla="*/ 7 w 136"/>
                <a:gd name="T85" fmla="*/ 201 h 233"/>
                <a:gd name="T86" fmla="*/ 53 w 136"/>
                <a:gd name="T87" fmla="*/ 184 h 233"/>
                <a:gd name="T88" fmla="*/ 85 w 136"/>
                <a:gd name="T89" fmla="*/ 190 h 233"/>
                <a:gd name="T90" fmla="*/ 81 w 136"/>
                <a:gd name="T91" fmla="*/ 228 h 233"/>
                <a:gd name="T92" fmla="*/ 93 w 136"/>
                <a:gd name="T93" fmla="*/ 219 h 233"/>
                <a:gd name="T94" fmla="*/ 103 w 136"/>
                <a:gd name="T95" fmla="*/ 211 h 233"/>
                <a:gd name="T96" fmla="*/ 107 w 136"/>
                <a:gd name="T97" fmla="*/ 199 h 233"/>
                <a:gd name="T98" fmla="*/ 93 w 136"/>
                <a:gd name="T99" fmla="*/ 186 h 233"/>
                <a:gd name="T100" fmla="*/ 114 w 136"/>
                <a:gd name="T101" fmla="*/ 176 h 233"/>
                <a:gd name="T102" fmla="*/ 116 w 136"/>
                <a:gd name="T103" fmla="*/ 167 h 233"/>
                <a:gd name="T104" fmla="*/ 107 w 136"/>
                <a:gd name="T105" fmla="*/ 1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spTree>
    <p:extLst>
      <p:ext uri="{BB962C8B-B14F-4D97-AF65-F5344CB8AC3E}">
        <p14:creationId xmlns:p14="http://schemas.microsoft.com/office/powerpoint/2010/main" val="254784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Motivate Your Mind Workshop</a:t>
            </a:r>
            <a:r>
              <a:rPr lang="en-GB" dirty="0">
                <a:solidFill>
                  <a:srgbClr val="00B050"/>
                </a:solidFill>
              </a:rPr>
              <a:t/>
            </a:r>
            <a:br>
              <a:rPr lang="en-GB" dirty="0">
                <a:solidFill>
                  <a:srgbClr val="00B050"/>
                </a:solidFill>
              </a:rPr>
            </a:br>
            <a:r>
              <a:rPr lang="en-GB" sz="3200" b="1" dirty="0">
                <a:solidFill>
                  <a:srgbClr val="00B050"/>
                </a:solidFill>
              </a:rPr>
              <a:t>Delivery</a:t>
            </a:r>
            <a:endParaRPr lang="en-GB" dirty="0"/>
          </a:p>
        </p:txBody>
      </p:sp>
      <p:sp>
        <p:nvSpPr>
          <p:cNvPr id="3" name="Content Placeholder 2"/>
          <p:cNvSpPr>
            <a:spLocks noGrp="1"/>
          </p:cNvSpPr>
          <p:nvPr>
            <p:ph idx="1"/>
          </p:nvPr>
        </p:nvSpPr>
        <p:spPr/>
        <p:txBody>
          <a:bodyPr/>
          <a:lstStyle/>
          <a:p>
            <a:endParaRPr lang="en-GB" dirty="0">
              <a:solidFill>
                <a:schemeClr val="dk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37556520"/>
              </p:ext>
            </p:extLst>
          </p:nvPr>
        </p:nvGraphicFramePr>
        <p:xfrm>
          <a:off x="1152936" y="1845733"/>
          <a:ext cx="10058400" cy="4023359"/>
        </p:xfrm>
        <a:graphic>
          <a:graphicData uri="http://schemas.openxmlformats.org/drawingml/2006/table">
            <a:tbl>
              <a:tblPr firstRow="1" firstCol="1" bandRow="1">
                <a:tableStyleId>{5C22544A-7EE6-4342-B048-85BDC9FD1C3A}</a:tableStyleId>
              </a:tblPr>
              <a:tblGrid>
                <a:gridCol w="1576798">
                  <a:extLst>
                    <a:ext uri="{9D8B030D-6E8A-4147-A177-3AD203B41FA5}">
                      <a16:colId xmlns:a16="http://schemas.microsoft.com/office/drawing/2014/main" val="1315041766"/>
                    </a:ext>
                  </a:extLst>
                </a:gridCol>
                <a:gridCol w="1339267">
                  <a:extLst>
                    <a:ext uri="{9D8B030D-6E8A-4147-A177-3AD203B41FA5}">
                      <a16:colId xmlns:a16="http://schemas.microsoft.com/office/drawing/2014/main" val="124419421"/>
                    </a:ext>
                  </a:extLst>
                </a:gridCol>
                <a:gridCol w="893265">
                  <a:extLst>
                    <a:ext uri="{9D8B030D-6E8A-4147-A177-3AD203B41FA5}">
                      <a16:colId xmlns:a16="http://schemas.microsoft.com/office/drawing/2014/main" val="97379937"/>
                    </a:ext>
                  </a:extLst>
                </a:gridCol>
                <a:gridCol w="761100">
                  <a:extLst>
                    <a:ext uri="{9D8B030D-6E8A-4147-A177-3AD203B41FA5}">
                      <a16:colId xmlns:a16="http://schemas.microsoft.com/office/drawing/2014/main" val="2384870776"/>
                    </a:ext>
                  </a:extLst>
                </a:gridCol>
                <a:gridCol w="1692539">
                  <a:extLst>
                    <a:ext uri="{9D8B030D-6E8A-4147-A177-3AD203B41FA5}">
                      <a16:colId xmlns:a16="http://schemas.microsoft.com/office/drawing/2014/main" val="3440654189"/>
                    </a:ext>
                  </a:extLst>
                </a:gridCol>
                <a:gridCol w="1153537">
                  <a:extLst>
                    <a:ext uri="{9D8B030D-6E8A-4147-A177-3AD203B41FA5}">
                      <a16:colId xmlns:a16="http://schemas.microsoft.com/office/drawing/2014/main" val="3261532837"/>
                    </a:ext>
                  </a:extLst>
                </a:gridCol>
                <a:gridCol w="1641234">
                  <a:extLst>
                    <a:ext uri="{9D8B030D-6E8A-4147-A177-3AD203B41FA5}">
                      <a16:colId xmlns:a16="http://schemas.microsoft.com/office/drawing/2014/main" val="3304598602"/>
                    </a:ext>
                  </a:extLst>
                </a:gridCol>
                <a:gridCol w="1000660">
                  <a:extLst>
                    <a:ext uri="{9D8B030D-6E8A-4147-A177-3AD203B41FA5}">
                      <a16:colId xmlns:a16="http://schemas.microsoft.com/office/drawing/2014/main" val="1794649965"/>
                    </a:ext>
                  </a:extLst>
                </a:gridCol>
              </a:tblGrid>
              <a:tr h="1195110">
                <a:tc>
                  <a:txBody>
                    <a:bodyPr/>
                    <a:lstStyle/>
                    <a:p>
                      <a:pPr>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Attended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Walsall</a:t>
                      </a:r>
                      <a:endParaRPr lang="en-GB" sz="1100" dirty="0">
                        <a:effectLst/>
                      </a:endParaRPr>
                    </a:p>
                    <a:p>
                      <a:pPr>
                        <a:spcAft>
                          <a:spcPts val="0"/>
                        </a:spcAft>
                      </a:pPr>
                      <a:r>
                        <a:rPr lang="en-GB" sz="1000" dirty="0">
                          <a:effectLst/>
                        </a:rPr>
                        <a:t>College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Other </a:t>
                      </a:r>
                      <a:endParaRPr lang="en-GB" sz="1100" dirty="0">
                        <a:effectLst/>
                      </a:endParaRPr>
                    </a:p>
                    <a:p>
                      <a:pPr>
                        <a:spcAft>
                          <a:spcPts val="0"/>
                        </a:spcAft>
                      </a:pPr>
                      <a:r>
                        <a:rPr lang="en-GB" sz="1000" dirty="0">
                          <a:effectLst/>
                        </a:rPr>
                        <a:t>Courses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Bridges Project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Volunteering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Work</a:t>
                      </a:r>
                      <a:endParaRPr lang="en-GB" sz="1100" dirty="0">
                        <a:effectLst/>
                      </a:endParaRPr>
                    </a:p>
                    <a:p>
                      <a:pPr>
                        <a:spcAft>
                          <a:spcPts val="0"/>
                        </a:spcAft>
                      </a:pPr>
                      <a:r>
                        <a:rPr lang="en-GB" sz="1000" dirty="0">
                          <a:effectLst/>
                        </a:rPr>
                        <a:t>Exp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676802"/>
                  </a:ext>
                </a:extLst>
              </a:tr>
              <a:tr h="2828249">
                <a:tc>
                  <a:txBody>
                    <a:bodyPr/>
                    <a:lstStyle/>
                    <a:p>
                      <a:pPr>
                        <a:spcAft>
                          <a:spcPts val="0"/>
                        </a:spcAft>
                      </a:pPr>
                      <a:r>
                        <a:rPr lang="en-GB" sz="1100" dirty="0">
                          <a:effectLst/>
                        </a:rPr>
                        <a:t>Workshops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504356"/>
                  </a:ext>
                </a:extLst>
              </a:tr>
            </a:tbl>
          </a:graphicData>
        </a:graphic>
      </p:graphicFrame>
    </p:spTree>
    <p:extLst>
      <p:ext uri="{BB962C8B-B14F-4D97-AF65-F5344CB8AC3E}">
        <p14:creationId xmlns:p14="http://schemas.microsoft.com/office/powerpoint/2010/main" val="65217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6072948" y="1267818"/>
            <a:ext cx="3076662" cy="491236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0" y="1315211"/>
            <a:ext cx="3167085" cy="488517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a:ext>
            </a:extLst>
          </a:blip>
          <a:srcRect/>
          <a:stretch/>
        </p:blipFill>
        <p:spPr bwMode="auto">
          <a:xfrm>
            <a:off x="3167085" y="1222941"/>
            <a:ext cx="3164754" cy="4887406"/>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cstate="print">
            <a:extLst>
              <a:ext uri="{28A0092B-C50C-407E-A947-70E740481C1C}">
                <a14:useLocalDpi xmlns:a14="http://schemas.microsoft.com/office/drawing/2010/main"/>
              </a:ext>
            </a:extLst>
          </a:blip>
          <a:srcRect/>
          <a:stretch/>
        </p:blipFill>
        <p:spPr bwMode="auto">
          <a:xfrm>
            <a:off x="9406369" y="677881"/>
            <a:ext cx="2675890" cy="234515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cstate="print">
            <a:extLst>
              <a:ext uri="{28A0092B-C50C-407E-A947-70E740481C1C}">
                <a14:useLocalDpi xmlns:a14="http://schemas.microsoft.com/office/drawing/2010/main"/>
              </a:ext>
            </a:extLst>
          </a:blip>
          <a:srcRect/>
          <a:stretch/>
        </p:blipFill>
        <p:spPr bwMode="auto">
          <a:xfrm>
            <a:off x="9419704" y="3368563"/>
            <a:ext cx="2662555" cy="247777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813099" y="248206"/>
            <a:ext cx="7376908" cy="584775"/>
          </a:xfrm>
          <a:prstGeom prst="rect">
            <a:avLst/>
          </a:prstGeom>
          <a:noFill/>
        </p:spPr>
        <p:txBody>
          <a:bodyPr wrap="square" rtlCol="0">
            <a:spAutoFit/>
          </a:bodyPr>
          <a:lstStyle/>
          <a:p>
            <a:r>
              <a:rPr lang="en-GB" sz="3200" b="1" dirty="0">
                <a:solidFill>
                  <a:srgbClr val="00B050"/>
                </a:solidFill>
              </a:rPr>
              <a:t>Participants Feedback</a:t>
            </a:r>
          </a:p>
        </p:txBody>
      </p:sp>
    </p:spTree>
    <p:extLst>
      <p:ext uri="{BB962C8B-B14F-4D97-AF65-F5344CB8AC3E}">
        <p14:creationId xmlns:p14="http://schemas.microsoft.com/office/powerpoint/2010/main" val="237590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COVID-19</a:t>
            </a:r>
          </a:p>
        </p:txBody>
      </p:sp>
      <p:sp>
        <p:nvSpPr>
          <p:cNvPr id="3" name="Content Placeholder 2"/>
          <p:cNvSpPr>
            <a:spLocks noGrp="1"/>
          </p:cNvSpPr>
          <p:nvPr>
            <p:ph idx="1"/>
          </p:nvPr>
        </p:nvSpPr>
        <p:spPr/>
        <p:txBody>
          <a:bodyPr>
            <a:normAutofit fontScale="40000" lnSpcReduction="20000"/>
          </a:bodyPr>
          <a:lstStyle/>
          <a:p>
            <a:r>
              <a:rPr lang="en-GB" sz="8000" dirty="0">
                <a:solidFill>
                  <a:schemeClr val="tx1"/>
                </a:solidFill>
              </a:rPr>
              <a:t>In March 2020, due to the Covid-19 pandemic, the Community Connectors suspended all outreach activities.</a:t>
            </a:r>
          </a:p>
          <a:p>
            <a:r>
              <a:rPr lang="en-GB" sz="8000" dirty="0">
                <a:solidFill>
                  <a:schemeClr val="dk1"/>
                </a:solidFill>
              </a:rPr>
              <a:t>The Connectors made ‘Welfare Calls’ to discuss wellbeing and helped to ease concerns around benefits, home schooling and Covid-19 restrictions.</a:t>
            </a:r>
          </a:p>
          <a:p>
            <a:r>
              <a:rPr lang="en-GB" sz="8000" dirty="0">
                <a:solidFill>
                  <a:schemeClr val="dk1"/>
                </a:solidFill>
              </a:rPr>
              <a:t>The Community Connectors supported women with money advice, assisting with food banks and applications to Universal Credit to ensure those that needed it got the financial assistance they were entitled to. </a:t>
            </a:r>
          </a:p>
          <a:p>
            <a:endParaRPr lang="en-GB" dirty="0"/>
          </a:p>
        </p:txBody>
      </p:sp>
    </p:spTree>
    <p:extLst>
      <p:ext uri="{BB962C8B-B14F-4D97-AF65-F5344CB8AC3E}">
        <p14:creationId xmlns:p14="http://schemas.microsoft.com/office/powerpoint/2010/main" val="145924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Working with Partners</a:t>
            </a:r>
          </a:p>
        </p:txBody>
      </p:sp>
      <p:sp>
        <p:nvSpPr>
          <p:cNvPr id="3" name="Content Placeholder 2"/>
          <p:cNvSpPr>
            <a:spLocks noGrp="1"/>
          </p:cNvSpPr>
          <p:nvPr>
            <p:ph idx="1"/>
          </p:nvPr>
        </p:nvSpPr>
        <p:spPr/>
        <p:txBody>
          <a:bodyPr>
            <a:normAutofit/>
          </a:bodyPr>
          <a:lstStyle/>
          <a:p>
            <a:r>
              <a:rPr lang="en-GB" dirty="0"/>
              <a:t>A’aina Women’s Hub: supporting the female BAME community, promoting ESOL and wellbeing.  </a:t>
            </a:r>
          </a:p>
          <a:p>
            <a:r>
              <a:rPr lang="en-GB" dirty="0"/>
              <a:t>Walsall Black Sisters Collective: deliver our Empowering Women's Workshops with the Aaina Hub, also offer counselling and support with volunteering.</a:t>
            </a:r>
          </a:p>
          <a:p>
            <a:r>
              <a:rPr lang="en-GB" sz="2000" dirty="0"/>
              <a:t>Steps to Work delivered Motivate your Mind</a:t>
            </a:r>
            <a:endParaRPr lang="en-GB" dirty="0"/>
          </a:p>
          <a:p>
            <a:pPr marL="0" indent="0">
              <a:buNone/>
            </a:pPr>
            <a:endParaRPr lang="en-GB" dirty="0"/>
          </a:p>
          <a:p>
            <a:pPr lvl="0"/>
            <a:r>
              <a:rPr lang="en-GB" dirty="0"/>
              <a:t>Women's Refuge, Probation Services, Black Country NHS Trust, Faith and Belief Forum, Walsall College, Walsall College, Walsall Works, </a:t>
            </a:r>
            <a:r>
              <a:rPr lang="en-GB" sz="2000" dirty="0"/>
              <a:t>Black Country Impact, YMCA, My Time Active, Smart Works,</a:t>
            </a:r>
            <a:r>
              <a:rPr lang="en-GB" dirty="0"/>
              <a:t> </a:t>
            </a:r>
            <a:r>
              <a:rPr lang="en-GB" sz="2000" dirty="0"/>
              <a:t>Rycroft Community Hub (Gio’s Italian Restaurant).</a:t>
            </a:r>
            <a:endParaRPr lang="en-GB" dirty="0"/>
          </a:p>
          <a:p>
            <a:endParaRPr lang="en-GB" dirty="0"/>
          </a:p>
          <a:p>
            <a:endParaRPr lang="en-GB" dirty="0"/>
          </a:p>
        </p:txBody>
      </p:sp>
    </p:spTree>
    <p:extLst>
      <p:ext uri="{BB962C8B-B14F-4D97-AF65-F5344CB8AC3E}">
        <p14:creationId xmlns:p14="http://schemas.microsoft.com/office/powerpoint/2010/main" val="343170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96863"/>
            <a:ext cx="10058400" cy="1449387"/>
          </a:xfrm>
        </p:spPr>
        <p:txBody>
          <a:bodyPr/>
          <a:lstStyle/>
          <a:p>
            <a:r>
              <a:rPr lang="en-GB" dirty="0"/>
              <a:t/>
            </a:r>
            <a:br>
              <a:rPr lang="en-GB" dirty="0"/>
            </a:br>
            <a:endParaRPr lang="en-GB" dirty="0"/>
          </a:p>
        </p:txBody>
      </p:sp>
      <p:pic>
        <p:nvPicPr>
          <p:cNvPr id="3" name="Picture 2"/>
          <p:cNvPicPr/>
          <p:nvPr/>
        </p:nvPicPr>
        <p:blipFill rotWithShape="1">
          <a:blip r:embed="rId2" cstate="print">
            <a:extLst>
              <a:ext uri="{28A0092B-C50C-407E-A947-70E740481C1C}">
                <a14:useLocalDpi xmlns:a14="http://schemas.microsoft.com/office/drawing/2010/main"/>
              </a:ext>
            </a:extLst>
          </a:blip>
          <a:srcRect/>
          <a:stretch/>
        </p:blipFill>
        <p:spPr bwMode="auto">
          <a:xfrm>
            <a:off x="187628" y="138558"/>
            <a:ext cx="3138993" cy="2851474"/>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cstate="print">
            <a:extLst>
              <a:ext uri="{28A0092B-C50C-407E-A947-70E740481C1C}">
                <a14:useLocalDpi xmlns:a14="http://schemas.microsoft.com/office/drawing/2010/main"/>
              </a:ext>
            </a:extLst>
          </a:blip>
          <a:srcRect/>
          <a:stretch/>
        </p:blipFill>
        <p:spPr bwMode="auto">
          <a:xfrm>
            <a:off x="909958" y="3276751"/>
            <a:ext cx="3088743" cy="302025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a:ext>
            </a:extLst>
          </a:blip>
          <a:srcRect/>
          <a:stretch/>
        </p:blipFill>
        <p:spPr bwMode="auto">
          <a:xfrm>
            <a:off x="8550492" y="138558"/>
            <a:ext cx="3033778" cy="327503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a:ext>
            </a:extLst>
          </a:blip>
          <a:srcRect/>
          <a:stretch/>
        </p:blipFill>
        <p:spPr bwMode="auto">
          <a:xfrm>
            <a:off x="4261599" y="1342632"/>
            <a:ext cx="2901201" cy="3294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cstate="print">
            <a:extLst>
              <a:ext uri="{28A0092B-C50C-407E-A947-70E740481C1C}">
                <a14:useLocalDpi xmlns:a14="http://schemas.microsoft.com/office/drawing/2010/main"/>
              </a:ext>
            </a:extLst>
          </a:blip>
          <a:srcRect/>
          <a:stretch/>
        </p:blipFill>
        <p:spPr bwMode="auto">
          <a:xfrm>
            <a:off x="7425698" y="3314944"/>
            <a:ext cx="2862704" cy="2982065"/>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3844152" y="254302"/>
            <a:ext cx="4396668" cy="769441"/>
          </a:xfrm>
          <a:prstGeom prst="rect">
            <a:avLst/>
          </a:prstGeom>
        </p:spPr>
        <p:txBody>
          <a:bodyPr wrap="square">
            <a:spAutoFit/>
          </a:bodyPr>
          <a:lstStyle/>
          <a:p>
            <a:r>
              <a:rPr lang="en-GB" sz="4400" dirty="0">
                <a:solidFill>
                  <a:srgbClr val="00B050"/>
                </a:solidFill>
              </a:rPr>
              <a:t>Partner Feedback</a:t>
            </a:r>
          </a:p>
        </p:txBody>
      </p:sp>
    </p:spTree>
    <p:extLst>
      <p:ext uri="{BB962C8B-B14F-4D97-AF65-F5344CB8AC3E}">
        <p14:creationId xmlns:p14="http://schemas.microsoft.com/office/powerpoint/2010/main" val="165017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Case Study </a:t>
            </a:r>
          </a:p>
        </p:txBody>
      </p:sp>
      <p:sp>
        <p:nvSpPr>
          <p:cNvPr id="3" name="Content Placeholder 2"/>
          <p:cNvSpPr>
            <a:spLocks noGrp="1"/>
          </p:cNvSpPr>
          <p:nvPr>
            <p:ph idx="1"/>
          </p:nvPr>
        </p:nvSpPr>
        <p:spPr/>
        <p:txBody>
          <a:bodyPr>
            <a:normAutofit fontScale="85000" lnSpcReduction="20000"/>
          </a:bodyPr>
          <a:lstStyle/>
          <a:p>
            <a:pPr lvl="0"/>
            <a:r>
              <a:rPr lang="en-GB" dirty="0"/>
              <a:t>The Community Connector had two customers referred to her by two Work Coaches at a local Jobcentre. The customers were sisters and from the Traveller Community. They were unable to read and write and their parents were reluctant to allow them to engage in any learning where there may be a large male presence. Both customers were interested in courses in beauty. The Community Connector researched courses at a local Community Centre (a smaller venue as oppose to a College) where they already used facilities to deliver Coffee Mornings. They offered a range of different courses in the Hair and Beauty industry. On 11.10.19  the Community Connector arranged a meeting with the 2 ladies and arranged to meet a Black Country Impact Employment Adviser to register with Black Country Impact, in order to fund the courses in Hair and Beauty at the Community Centre.</a:t>
            </a:r>
          </a:p>
          <a:p>
            <a:pPr lvl="0"/>
            <a:r>
              <a:rPr lang="en-GB" dirty="0"/>
              <a:t>The Community Connector continued to liaise with the Training Provider, to enable the 2 ladies to start a Level 3 Nail Art Course. The Training Provider was able to offer a scribe to support with any reading and writing required. The Community Connector and one of the Work Coach’s met with the tutor after they had completed the course to discuss options to move forward and enable to offer options to the ladies to continue their learning in this industry. The tutor commented how one of the ladies has a flair for art and her drawing skills are amazing. So they felt the best way forward was to continue to complete courses in Hair and Beauty and try to look at the courses which may include a bit of creativity so both ladies were interested (their parents were keen for the ladies to attend the Community Centre together and as their Mother had visited the Centre was happy for the ladies to continue to attend.)</a:t>
            </a:r>
          </a:p>
          <a:p>
            <a:r>
              <a:rPr lang="en-GB" b="1" dirty="0"/>
              <a:t>Please do not share this externally, as permission has not been given to do so. </a:t>
            </a:r>
          </a:p>
        </p:txBody>
      </p:sp>
    </p:spTree>
    <p:extLst>
      <p:ext uri="{BB962C8B-B14F-4D97-AF65-F5344CB8AC3E}">
        <p14:creationId xmlns:p14="http://schemas.microsoft.com/office/powerpoint/2010/main" val="373908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Walsall For All - outcomes</a:t>
            </a:r>
          </a:p>
        </p:txBody>
      </p:sp>
      <p:sp>
        <p:nvSpPr>
          <p:cNvPr id="3" name="Content Placeholder 2"/>
          <p:cNvSpPr>
            <a:spLocks noGrp="1"/>
          </p:cNvSpPr>
          <p:nvPr>
            <p:ph idx="1"/>
          </p:nvPr>
        </p:nvSpPr>
        <p:spPr/>
        <p:txBody>
          <a:bodyPr/>
          <a:lstStyle/>
          <a:p>
            <a:pPr marL="0" lvl="0" indent="0">
              <a:lnSpc>
                <a:spcPct val="90000"/>
              </a:lnSpc>
              <a:spcBef>
                <a:spcPts val="1200"/>
              </a:spcBef>
              <a:spcAft>
                <a:spcPts val="200"/>
              </a:spcAft>
              <a:buNone/>
            </a:pPr>
            <a:r>
              <a:rPr lang="en-GB" sz="1800" u="sng" kern="1200" dirty="0">
                <a:effectLst/>
                <a:latin typeface="Arial" panose="020B0604020202020204" pitchFamily="34" charset="0"/>
                <a:ea typeface="Times New Roman" panose="02020603050405020304" pitchFamily="18" charset="0"/>
              </a:rPr>
              <a:t>Outcomes</a:t>
            </a:r>
            <a:r>
              <a:rPr lang="en-GB" sz="1800" kern="1200" dirty="0">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432 Participants</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36.3% with a health condition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36.3% Lone Parents</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31.2% participants supported into work</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49.7% participants went into a training opportunity</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52% participants from the White community</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90000"/>
              </a:lnSpc>
              <a:spcBef>
                <a:spcPts val="1200"/>
              </a:spcBef>
              <a:spcAft>
                <a:spcPts val="200"/>
              </a:spcAft>
              <a:buFont typeface="Symbol" panose="05050102010706020507" pitchFamily="18" charset="2"/>
              <a:buChar char=""/>
            </a:pPr>
            <a:r>
              <a:rPr lang="en-GB" sz="1800" kern="1200" dirty="0">
                <a:effectLst/>
                <a:latin typeface="Arial" panose="020B0604020202020204" pitchFamily="34" charset="0"/>
                <a:ea typeface="Times New Roman" panose="02020603050405020304" pitchFamily="18" charset="0"/>
              </a:rPr>
              <a:t>48% participants from the Black and Minority ethnic communities</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42763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Community Connector role</a:t>
            </a:r>
          </a:p>
        </p:txBody>
      </p:sp>
      <p:sp>
        <p:nvSpPr>
          <p:cNvPr id="3" name="Content Placeholder 2"/>
          <p:cNvSpPr>
            <a:spLocks noGrp="1"/>
          </p:cNvSpPr>
          <p:nvPr>
            <p:ph idx="1"/>
          </p:nvPr>
        </p:nvSpPr>
        <p:spPr/>
        <p:txBody>
          <a:bodyPr>
            <a:normAutofit fontScale="92500" lnSpcReduction="20000"/>
          </a:bodyPr>
          <a:lstStyle/>
          <a:p>
            <a:pPr indent="0">
              <a:buNone/>
            </a:pPr>
            <a:r>
              <a:rPr lang="en-GB" dirty="0"/>
              <a:t>DWP recruited 3 Community Connectors to achieve the aims of the Green Paper through employability, by working with:</a:t>
            </a:r>
          </a:p>
          <a:p>
            <a:pPr>
              <a:buFont typeface="Wingdings" panose="05000000000000000000" pitchFamily="2" charset="2"/>
              <a:buChar char="Ø"/>
            </a:pPr>
            <a:r>
              <a:rPr lang="en-GB" dirty="0"/>
              <a:t>  women from the north of the Borough where the community is mainly white </a:t>
            </a:r>
          </a:p>
          <a:p>
            <a:pPr lvl="0">
              <a:buFont typeface="Wingdings" panose="05000000000000000000" pitchFamily="2" charset="2"/>
              <a:buChar char="Ø"/>
            </a:pPr>
            <a:r>
              <a:rPr lang="en-GB" dirty="0"/>
              <a:t>  women from south of the Borough where the community is mainly from the BAME communities </a:t>
            </a:r>
          </a:p>
          <a:p>
            <a:pPr lvl="0">
              <a:buFont typeface="Wingdings" panose="05000000000000000000" pitchFamily="2" charset="2"/>
              <a:buChar char="Ø"/>
            </a:pPr>
            <a:r>
              <a:rPr lang="en-GB" dirty="0"/>
              <a:t>  women returning to the Labour Market.</a:t>
            </a:r>
          </a:p>
          <a:p>
            <a:pPr marL="0" indent="0">
              <a:buNone/>
            </a:pPr>
            <a:r>
              <a:rPr lang="en-GB" dirty="0"/>
              <a:t>The outreach team focused on delivering the Walsall's Integrated Communities Pilot  in four of the   most deprived Wards, primarily:</a:t>
            </a:r>
          </a:p>
          <a:p>
            <a:pPr lvl="0">
              <a:buFont typeface="Wingdings" panose="05000000000000000000" pitchFamily="2" charset="2"/>
              <a:buChar char="Ø"/>
            </a:pPr>
            <a:r>
              <a:rPr lang="en-GB" dirty="0"/>
              <a:t>  Bloxwich/ Blakenall Wards (north)</a:t>
            </a:r>
          </a:p>
          <a:p>
            <a:pPr lvl="0">
              <a:buFont typeface="Wingdings" panose="05000000000000000000" pitchFamily="2" charset="2"/>
              <a:buChar char="Ø"/>
            </a:pPr>
            <a:r>
              <a:rPr lang="en-GB" dirty="0"/>
              <a:t>St Matthew’s/ Pleck Wards (south)</a:t>
            </a:r>
          </a:p>
          <a:p>
            <a:r>
              <a:rPr lang="en-GB" dirty="0"/>
              <a:t>The purpose of the Community Connector role was to inspire women engaged with the programme by promoting the positive impact of employment, advocating the benefits both to their personal independence and financial position.</a:t>
            </a:r>
          </a:p>
          <a:p>
            <a:endParaRPr lang="en-GB" dirty="0"/>
          </a:p>
        </p:txBody>
      </p:sp>
    </p:spTree>
    <p:extLst>
      <p:ext uri="{BB962C8B-B14F-4D97-AF65-F5344CB8AC3E}">
        <p14:creationId xmlns:p14="http://schemas.microsoft.com/office/powerpoint/2010/main" val="313462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B050"/>
                </a:solidFill>
              </a:rPr>
              <a:t/>
            </a:r>
            <a:br>
              <a:rPr lang="en-GB" b="1" dirty="0">
                <a:solidFill>
                  <a:srgbClr val="00B050"/>
                </a:solidFill>
              </a:rPr>
            </a:br>
            <a:r>
              <a:rPr lang="en-GB" b="1" dirty="0">
                <a:solidFill>
                  <a:srgbClr val="00B050"/>
                </a:solidFill>
              </a:rPr>
              <a:t/>
            </a:r>
            <a:br>
              <a:rPr lang="en-GB" b="1" dirty="0">
                <a:solidFill>
                  <a:srgbClr val="00B050"/>
                </a:solidFill>
              </a:rPr>
            </a:br>
            <a:r>
              <a:rPr lang="en-GB" b="1" dirty="0">
                <a:solidFill>
                  <a:srgbClr val="00B050"/>
                </a:solidFill>
              </a:rPr>
              <a:t/>
            </a:r>
            <a:br>
              <a:rPr lang="en-GB" b="1" dirty="0">
                <a:solidFill>
                  <a:srgbClr val="00B050"/>
                </a:solidFill>
              </a:rPr>
            </a:br>
            <a:r>
              <a:rPr lang="en-GB" sz="5300" b="1" dirty="0">
                <a:solidFill>
                  <a:srgbClr val="00B050"/>
                </a:solidFill>
              </a:rPr>
              <a:t>Place Based Approach</a:t>
            </a:r>
            <a:endParaRPr lang="en-GB" b="1" dirty="0">
              <a:solidFill>
                <a:srgbClr val="00B050"/>
              </a:solidFill>
            </a:endParaRPr>
          </a:p>
        </p:txBody>
      </p:sp>
      <p:sp>
        <p:nvSpPr>
          <p:cNvPr id="3" name="Content Placeholder 2"/>
          <p:cNvSpPr>
            <a:spLocks noGrp="1"/>
          </p:cNvSpPr>
          <p:nvPr>
            <p:ph idx="1"/>
          </p:nvPr>
        </p:nvSpPr>
        <p:spPr/>
        <p:txBody>
          <a:bodyPr/>
          <a:lstStyle/>
          <a:p>
            <a:r>
              <a:rPr lang="en-GB" dirty="0"/>
              <a:t>The Community Connector’s outreach programme identified women for whom a more holistic, intensive and one-to-one person-centred support service would be more effective. </a:t>
            </a:r>
          </a:p>
          <a:p>
            <a:r>
              <a:rPr lang="en-GB" dirty="0"/>
              <a:t>They responded to the needs of the local community by delivering sessions at several different outreach locations:</a:t>
            </a:r>
          </a:p>
          <a:p>
            <a:pPr>
              <a:buFont typeface="Wingdings" panose="05000000000000000000" pitchFamily="2" charset="2"/>
              <a:buChar char="v"/>
            </a:pPr>
            <a:r>
              <a:rPr lang="en-GB" dirty="0"/>
              <a:t> Women's Refuge - fortnightly sessions</a:t>
            </a:r>
          </a:p>
          <a:p>
            <a:pPr>
              <a:buFont typeface="Wingdings" panose="05000000000000000000" pitchFamily="2" charset="2"/>
              <a:buChar char="v"/>
            </a:pPr>
            <a:r>
              <a:rPr lang="en-GB" dirty="0"/>
              <a:t> The Probation Service - monthly sessions</a:t>
            </a:r>
          </a:p>
          <a:p>
            <a:pPr>
              <a:buFont typeface="Wingdings" panose="05000000000000000000" pitchFamily="2" charset="2"/>
              <a:buChar char="v"/>
            </a:pPr>
            <a:r>
              <a:rPr lang="en-GB" dirty="0"/>
              <a:t> A’aina Community Hub - weekly Sessions</a:t>
            </a:r>
          </a:p>
          <a:p>
            <a:pPr>
              <a:buFont typeface="Wingdings" panose="05000000000000000000" pitchFamily="2" charset="2"/>
              <a:buChar char="v"/>
            </a:pPr>
            <a:r>
              <a:rPr lang="en-GB" dirty="0"/>
              <a:t> Palfrey Infant School - 6 week programme.</a:t>
            </a:r>
          </a:p>
          <a:p>
            <a:endParaRPr lang="en-GB" dirty="0"/>
          </a:p>
        </p:txBody>
      </p:sp>
    </p:spTree>
    <p:extLst>
      <p:ext uri="{BB962C8B-B14F-4D97-AF65-F5344CB8AC3E}">
        <p14:creationId xmlns:p14="http://schemas.microsoft.com/office/powerpoint/2010/main" val="198458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00151" y="887083"/>
            <a:ext cx="3497947" cy="4965243"/>
          </a:xfrm>
          <a:prstGeom prst="rect">
            <a:avLst/>
          </a:prstGeom>
        </p:spPr>
      </p:pic>
    </p:spTree>
    <p:extLst>
      <p:ext uri="{BB962C8B-B14F-4D97-AF65-F5344CB8AC3E}">
        <p14:creationId xmlns:p14="http://schemas.microsoft.com/office/powerpoint/2010/main" val="25541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Empowering Women’s Workshop</a:t>
            </a:r>
            <a:r>
              <a:rPr lang="en-GB" dirty="0">
                <a:solidFill>
                  <a:srgbClr val="00B050"/>
                </a:solidFill>
              </a:rPr>
              <a:t/>
            </a:r>
            <a:br>
              <a:rPr lang="en-GB" dirty="0">
                <a:solidFill>
                  <a:srgbClr val="00B050"/>
                </a:solidFill>
              </a:rPr>
            </a:br>
            <a:r>
              <a:rPr lang="en-GB" sz="3200" b="1" dirty="0">
                <a:solidFill>
                  <a:srgbClr val="00B050"/>
                </a:solidFill>
              </a:rPr>
              <a:t>Tranche 1</a:t>
            </a:r>
            <a:endParaRPr lang="en-GB" dirty="0"/>
          </a:p>
        </p:txBody>
      </p:sp>
      <p:pic>
        <p:nvPicPr>
          <p:cNvPr id="4" name="Picture Placeholder 4"/>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878946" y="1904546"/>
            <a:ext cx="7898964" cy="3342105"/>
          </a:xfrm>
        </p:spPr>
      </p:pic>
      <p:sp>
        <p:nvSpPr>
          <p:cNvPr id="5" name="TextBox 4"/>
          <p:cNvSpPr txBox="1"/>
          <p:nvPr/>
        </p:nvSpPr>
        <p:spPr>
          <a:xfrm>
            <a:off x="1811970" y="5705182"/>
            <a:ext cx="5587377" cy="369332"/>
          </a:xfrm>
          <a:prstGeom prst="rect">
            <a:avLst/>
          </a:prstGeom>
          <a:noFill/>
        </p:spPr>
        <p:txBody>
          <a:bodyPr wrap="square" rtlCol="0">
            <a:spAutoFit/>
          </a:bodyPr>
          <a:lstStyle/>
          <a:p>
            <a:r>
              <a:rPr lang="en-GB" dirty="0"/>
              <a:t>July 2019 Workshop</a:t>
            </a:r>
          </a:p>
        </p:txBody>
      </p:sp>
    </p:spTree>
    <p:extLst>
      <p:ext uri="{BB962C8B-B14F-4D97-AF65-F5344CB8AC3E}">
        <p14:creationId xmlns:p14="http://schemas.microsoft.com/office/powerpoint/2010/main" val="49114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50"/>
                </a:solidFill>
              </a:rPr>
              <a:t>Empowering Women's Workshop</a:t>
            </a:r>
            <a:br>
              <a:rPr lang="en-GB" b="1" dirty="0">
                <a:solidFill>
                  <a:srgbClr val="00B050"/>
                </a:solidFill>
              </a:rPr>
            </a:br>
            <a:endParaRPr lang="en-GB" sz="3200" b="1" dirty="0">
              <a:solidFill>
                <a:srgbClr val="00B050"/>
              </a:solidFill>
            </a:endParaRPr>
          </a:p>
        </p:txBody>
      </p:sp>
      <p:sp>
        <p:nvSpPr>
          <p:cNvPr id="3" name="Content Placeholder 2"/>
          <p:cNvSpPr>
            <a:spLocks noGrp="1"/>
          </p:cNvSpPr>
          <p:nvPr>
            <p:ph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53426793"/>
              </p:ext>
            </p:extLst>
          </p:nvPr>
        </p:nvGraphicFramePr>
        <p:xfrm>
          <a:off x="1097280" y="1737360"/>
          <a:ext cx="9997439" cy="4131733"/>
        </p:xfrm>
        <a:graphic>
          <a:graphicData uri="http://schemas.openxmlformats.org/drawingml/2006/table">
            <a:tbl>
              <a:tblPr firstRow="1" firstCol="1" bandRow="1">
                <a:tableStyleId>{5C22544A-7EE6-4342-B048-85BDC9FD1C3A}</a:tableStyleId>
              </a:tblPr>
              <a:tblGrid>
                <a:gridCol w="1184781">
                  <a:extLst>
                    <a:ext uri="{9D8B030D-6E8A-4147-A177-3AD203B41FA5}">
                      <a16:colId xmlns:a16="http://schemas.microsoft.com/office/drawing/2014/main" val="1764706306"/>
                    </a:ext>
                  </a:extLst>
                </a:gridCol>
                <a:gridCol w="1193206">
                  <a:extLst>
                    <a:ext uri="{9D8B030D-6E8A-4147-A177-3AD203B41FA5}">
                      <a16:colId xmlns:a16="http://schemas.microsoft.com/office/drawing/2014/main" val="2043687158"/>
                    </a:ext>
                  </a:extLst>
                </a:gridCol>
                <a:gridCol w="893062">
                  <a:extLst>
                    <a:ext uri="{9D8B030D-6E8A-4147-A177-3AD203B41FA5}">
                      <a16:colId xmlns:a16="http://schemas.microsoft.com/office/drawing/2014/main" val="181051053"/>
                    </a:ext>
                  </a:extLst>
                </a:gridCol>
                <a:gridCol w="892007">
                  <a:extLst>
                    <a:ext uri="{9D8B030D-6E8A-4147-A177-3AD203B41FA5}">
                      <a16:colId xmlns:a16="http://schemas.microsoft.com/office/drawing/2014/main" val="1602364495"/>
                    </a:ext>
                  </a:extLst>
                </a:gridCol>
                <a:gridCol w="1043659">
                  <a:extLst>
                    <a:ext uri="{9D8B030D-6E8A-4147-A177-3AD203B41FA5}">
                      <a16:colId xmlns:a16="http://schemas.microsoft.com/office/drawing/2014/main" val="161159095"/>
                    </a:ext>
                  </a:extLst>
                </a:gridCol>
                <a:gridCol w="1043659">
                  <a:extLst>
                    <a:ext uri="{9D8B030D-6E8A-4147-A177-3AD203B41FA5}">
                      <a16:colId xmlns:a16="http://schemas.microsoft.com/office/drawing/2014/main" val="3728823023"/>
                    </a:ext>
                  </a:extLst>
                </a:gridCol>
                <a:gridCol w="1343804">
                  <a:extLst>
                    <a:ext uri="{9D8B030D-6E8A-4147-A177-3AD203B41FA5}">
                      <a16:colId xmlns:a16="http://schemas.microsoft.com/office/drawing/2014/main" val="1017535724"/>
                    </a:ext>
                  </a:extLst>
                </a:gridCol>
                <a:gridCol w="1481766">
                  <a:extLst>
                    <a:ext uri="{9D8B030D-6E8A-4147-A177-3AD203B41FA5}">
                      <a16:colId xmlns:a16="http://schemas.microsoft.com/office/drawing/2014/main" val="1291250423"/>
                    </a:ext>
                  </a:extLst>
                </a:gridCol>
                <a:gridCol w="921495">
                  <a:extLst>
                    <a:ext uri="{9D8B030D-6E8A-4147-A177-3AD203B41FA5}">
                      <a16:colId xmlns:a16="http://schemas.microsoft.com/office/drawing/2014/main" val="4294221779"/>
                    </a:ext>
                  </a:extLst>
                </a:gridCol>
              </a:tblGrid>
              <a:tr h="1652695">
                <a:tc>
                  <a:txBody>
                    <a:bodyPr/>
                    <a:lstStyle/>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Attended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Aven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Walsall</a:t>
                      </a:r>
                    </a:p>
                    <a:p>
                      <a:pPr>
                        <a:spcAft>
                          <a:spcPts val="0"/>
                        </a:spcAft>
                      </a:pPr>
                      <a:r>
                        <a:rPr lang="en-GB" sz="1100" dirty="0">
                          <a:effectLst/>
                        </a:rPr>
                        <a:t>College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Other </a:t>
                      </a:r>
                    </a:p>
                    <a:p>
                      <a:pPr>
                        <a:spcAft>
                          <a:spcPts val="0"/>
                        </a:spcAft>
                      </a:pPr>
                      <a:r>
                        <a:rPr lang="en-GB" sz="1100" dirty="0">
                          <a:effectLst/>
                        </a:rPr>
                        <a:t>Courses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Counselling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Volunteering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Work</a:t>
                      </a:r>
                    </a:p>
                    <a:p>
                      <a:pPr>
                        <a:spcAft>
                          <a:spcPts val="0"/>
                        </a:spcAft>
                      </a:pPr>
                      <a:r>
                        <a:rPr lang="en-GB" sz="1100" dirty="0">
                          <a:effectLst/>
                        </a:rPr>
                        <a:t>Exp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8265782"/>
                  </a:ext>
                </a:extLst>
              </a:tr>
              <a:tr h="826346">
                <a:tc>
                  <a:txBody>
                    <a:bodyPr/>
                    <a:lstStyle/>
                    <a:p>
                      <a:pPr>
                        <a:spcAft>
                          <a:spcPts val="0"/>
                        </a:spcAft>
                      </a:pPr>
                      <a:r>
                        <a:rPr lang="en-GB" sz="1100" dirty="0">
                          <a:effectLst/>
                        </a:rPr>
                        <a:t>Tranche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92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018593"/>
                  </a:ext>
                </a:extLst>
              </a:tr>
              <a:tr h="826346">
                <a:tc>
                  <a:txBody>
                    <a:bodyPr/>
                    <a:lstStyle/>
                    <a:p>
                      <a:pPr>
                        <a:spcAft>
                          <a:spcPts val="0"/>
                        </a:spcAft>
                      </a:pPr>
                      <a:r>
                        <a:rPr lang="en-GB" sz="1100" dirty="0">
                          <a:effectLst/>
                        </a:rPr>
                        <a:t>Tranche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latin typeface="+mn-lt"/>
                          <a:ea typeface="+mn-ea"/>
                          <a:cs typeface="+mn-cs"/>
                        </a:rPr>
                        <a:t>113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latin typeface="+mn-lt"/>
                          <a:ea typeface="+mn-ea"/>
                          <a:cs typeface="+mn-cs"/>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4881807"/>
                  </a:ext>
                </a:extLst>
              </a:tr>
              <a:tr h="826346">
                <a:tc>
                  <a:txBody>
                    <a:bodyPr/>
                    <a:lstStyle/>
                    <a:p>
                      <a:pPr>
                        <a:spcAft>
                          <a:spcPts val="0"/>
                        </a:spcAft>
                      </a:pPr>
                      <a:r>
                        <a:rPr lang="en-GB" sz="1100" dirty="0">
                          <a:effectLst/>
                        </a:rPr>
                        <a:t>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205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latin typeface="+mn-lt"/>
                          <a:ea typeface="+mn-ea"/>
                          <a:cs typeface="+mn-cs"/>
                        </a:rPr>
                        <a:t>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latin typeface="+mn-lt"/>
                          <a:ea typeface="+mn-ea"/>
                          <a:cs typeface="+mn-cs"/>
                        </a:rPr>
                        <a:t>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100" dirty="0">
                          <a:effectLst/>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0334843"/>
                  </a:ext>
                </a:extLst>
              </a:tr>
            </a:tbl>
          </a:graphicData>
        </a:graphic>
      </p:graphicFrame>
    </p:spTree>
    <p:extLst>
      <p:ext uri="{BB962C8B-B14F-4D97-AF65-F5344CB8AC3E}">
        <p14:creationId xmlns:p14="http://schemas.microsoft.com/office/powerpoint/2010/main" val="32030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a:ext>
            </a:extLst>
          </a:blip>
          <a:srcRect/>
          <a:stretch/>
        </p:blipFill>
        <p:spPr bwMode="auto">
          <a:xfrm>
            <a:off x="2303313" y="1915443"/>
            <a:ext cx="2453811" cy="371906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a:ext>
            </a:extLst>
          </a:blip>
          <a:srcRect/>
          <a:stretch/>
        </p:blipFill>
        <p:spPr bwMode="auto">
          <a:xfrm>
            <a:off x="7139993" y="1804753"/>
            <a:ext cx="2563403" cy="3940446"/>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a:ext>
            </a:extLst>
          </a:blip>
          <a:srcRect/>
          <a:stretch/>
        </p:blipFill>
        <p:spPr bwMode="auto">
          <a:xfrm>
            <a:off x="9698815" y="1804753"/>
            <a:ext cx="2297050" cy="242905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cstate="print">
            <a:extLst>
              <a:ext uri="{28A0092B-C50C-407E-A947-70E740481C1C}">
                <a14:useLocalDpi xmlns:a14="http://schemas.microsoft.com/office/drawing/2010/main"/>
              </a:ext>
            </a:extLst>
          </a:blip>
          <a:srcRect/>
          <a:stretch/>
        </p:blipFill>
        <p:spPr bwMode="auto">
          <a:xfrm>
            <a:off x="230055" y="4083946"/>
            <a:ext cx="2316802" cy="217886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cstate="print">
            <a:extLst>
              <a:ext uri="{28A0092B-C50C-407E-A947-70E740481C1C}">
                <a14:useLocalDpi xmlns:a14="http://schemas.microsoft.com/office/drawing/2010/main"/>
              </a:ext>
            </a:extLst>
          </a:blip>
          <a:srcRect/>
          <a:stretch/>
        </p:blipFill>
        <p:spPr bwMode="auto">
          <a:xfrm>
            <a:off x="32927" y="1782071"/>
            <a:ext cx="2534285" cy="230187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7" cstate="print">
            <a:extLst>
              <a:ext uri="{28A0092B-C50C-407E-A947-70E740481C1C}">
                <a14:useLocalDpi xmlns:a14="http://schemas.microsoft.com/office/drawing/2010/main"/>
              </a:ext>
            </a:extLst>
          </a:blip>
          <a:srcRect/>
          <a:stretch/>
        </p:blipFill>
        <p:spPr bwMode="auto">
          <a:xfrm>
            <a:off x="4969550" y="2093983"/>
            <a:ext cx="1950085" cy="182435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8" cstate="print">
            <a:extLst>
              <a:ext uri="{28A0092B-C50C-407E-A947-70E740481C1C}">
                <a14:useLocalDpi xmlns:a14="http://schemas.microsoft.com/office/drawing/2010/main"/>
              </a:ext>
            </a:extLst>
          </a:blip>
          <a:srcRect/>
          <a:stretch/>
        </p:blipFill>
        <p:spPr bwMode="auto">
          <a:xfrm>
            <a:off x="9615893" y="4163153"/>
            <a:ext cx="1902460" cy="168275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9" cstate="print">
            <a:extLst>
              <a:ext uri="{28A0092B-C50C-407E-A947-70E740481C1C}">
                <a14:useLocalDpi xmlns:a14="http://schemas.microsoft.com/office/drawing/2010/main"/>
              </a:ext>
            </a:extLst>
          </a:blip>
          <a:srcRect/>
          <a:stretch/>
        </p:blipFill>
        <p:spPr bwMode="auto">
          <a:xfrm>
            <a:off x="4582847" y="4207568"/>
            <a:ext cx="2558822" cy="205523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338502" y="117541"/>
            <a:ext cx="10058400" cy="1450757"/>
          </a:xfrm>
        </p:spPr>
        <p:txBody>
          <a:bodyPr/>
          <a:lstStyle/>
          <a:p>
            <a:r>
              <a:rPr lang="en-GB" b="1" dirty="0">
                <a:solidFill>
                  <a:srgbClr val="00B050"/>
                </a:solidFill>
              </a:rPr>
              <a:t>Empowering Women’s Workshop</a:t>
            </a:r>
            <a:r>
              <a:rPr lang="en-GB" dirty="0">
                <a:solidFill>
                  <a:srgbClr val="00B050"/>
                </a:solidFill>
              </a:rPr>
              <a:t/>
            </a:r>
            <a:br>
              <a:rPr lang="en-GB" dirty="0">
                <a:solidFill>
                  <a:srgbClr val="00B050"/>
                </a:solidFill>
              </a:rPr>
            </a:br>
            <a:r>
              <a:rPr lang="en-GB" sz="3200" b="1" dirty="0">
                <a:solidFill>
                  <a:srgbClr val="00B050"/>
                </a:solidFill>
              </a:rPr>
              <a:t>Feedback</a:t>
            </a:r>
            <a:endParaRPr lang="en-GB" dirty="0"/>
          </a:p>
        </p:txBody>
      </p:sp>
    </p:spTree>
    <p:extLst>
      <p:ext uri="{BB962C8B-B14F-4D97-AF65-F5344CB8AC3E}">
        <p14:creationId xmlns:p14="http://schemas.microsoft.com/office/powerpoint/2010/main" val="29194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l="23323" t="14063" r="41335" b="10679"/>
          <a:stretch/>
        </p:blipFill>
        <p:spPr bwMode="auto">
          <a:xfrm>
            <a:off x="977425" y="376368"/>
            <a:ext cx="3858236" cy="583369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5455540" y="376368"/>
            <a:ext cx="3980170" cy="5727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267060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ea9783d-28d5-4cc0-a06d-9dd3fecb714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FCBA9BF9632E42B79EAE9BC05B425A" ma:contentTypeVersion="14" ma:contentTypeDescription="Create a new document." ma:contentTypeScope="" ma:versionID="5b11824669b1d6f6ca67287b3d54b7e6">
  <xsd:schema xmlns:xsd="http://www.w3.org/2001/XMLSchema" xmlns:xs="http://www.w3.org/2001/XMLSchema" xmlns:p="http://schemas.microsoft.com/office/2006/metadata/properties" xmlns:ns3="eea9783d-28d5-4cc0-a06d-9dd3fecb7142" xmlns:ns4="99aaf6d9-31b3-4d63-bb73-41bc76350541" targetNamespace="http://schemas.microsoft.com/office/2006/metadata/properties" ma:root="true" ma:fieldsID="7d3d914cfb244b21993831dca2a54324" ns3:_="" ns4:_="">
    <xsd:import namespace="eea9783d-28d5-4cc0-a06d-9dd3fecb7142"/>
    <xsd:import namespace="99aaf6d9-31b3-4d63-bb73-41bc763505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783d-28d5-4cc0-a06d-9dd3fecb7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af6d9-31b3-4d63-bb73-41bc763505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D96DC7-B66F-469B-8CFE-BCD6D0CC7A55}">
  <ds:schemaRefs>
    <ds:schemaRef ds:uri="http://schemas.microsoft.com/sharepoint/v3/contenttype/forms"/>
  </ds:schemaRefs>
</ds:datastoreItem>
</file>

<file path=customXml/itemProps2.xml><?xml version="1.0" encoding="utf-8"?>
<ds:datastoreItem xmlns:ds="http://schemas.openxmlformats.org/officeDocument/2006/customXml" ds:itemID="{6FFCE703-AC72-4DF9-A9E5-A6813B59D79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99aaf6d9-31b3-4d63-bb73-41bc76350541"/>
    <ds:schemaRef ds:uri="eea9783d-28d5-4cc0-a06d-9dd3fecb7142"/>
    <ds:schemaRef ds:uri="http://www.w3.org/XML/1998/namespace"/>
    <ds:schemaRef ds:uri="http://purl.org/dc/dcmitype/"/>
  </ds:schemaRefs>
</ds:datastoreItem>
</file>

<file path=customXml/itemProps3.xml><?xml version="1.0" encoding="utf-8"?>
<ds:datastoreItem xmlns:ds="http://schemas.openxmlformats.org/officeDocument/2006/customXml" ds:itemID="{144A10B1-AF01-4D4B-AA42-4030579F5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783d-28d5-4cc0-a06d-9dd3fecb7142"/>
    <ds:schemaRef ds:uri="99aaf6d9-31b3-4d63-bb73-41bc7635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3426</TotalTime>
  <Words>872</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Symbol</vt:lpstr>
      <vt:lpstr>Times New Roman</vt:lpstr>
      <vt:lpstr>Wingdings</vt:lpstr>
      <vt:lpstr>Retrospect</vt:lpstr>
      <vt:lpstr>Integrated Communities Pilot </vt:lpstr>
      <vt:lpstr>Walsall For All - outcomes</vt:lpstr>
      <vt:lpstr>Community Connector role</vt:lpstr>
      <vt:lpstr>   Place Based Approach</vt:lpstr>
      <vt:lpstr>PowerPoint Presentation</vt:lpstr>
      <vt:lpstr>Empowering Women’s Workshop Tranche 1</vt:lpstr>
      <vt:lpstr>Empowering Women's Workshop </vt:lpstr>
      <vt:lpstr>Empowering Women’s Workshop Feedback</vt:lpstr>
      <vt:lpstr>PowerPoint Presentation</vt:lpstr>
      <vt:lpstr>Motivate Your Mind Workshop Delivery</vt:lpstr>
      <vt:lpstr>PowerPoint Presentation</vt:lpstr>
      <vt:lpstr>COVID-19</vt:lpstr>
      <vt:lpstr>Working with Partners</vt:lpstr>
      <vt:lpstr> </vt:lpstr>
      <vt:lpstr>Case Study </vt:lpstr>
    </vt:vector>
  </TitlesOfParts>
  <Company>DWP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Bhatoe Harbinder DWP UNIVERSAL CREDIT</dc:creator>
  <cp:lastModifiedBy>Marianna Solodcaia</cp:lastModifiedBy>
  <cp:revision>117</cp:revision>
  <cp:lastPrinted>2023-02-28T13:58:13Z</cp:lastPrinted>
  <dcterms:created xsi:type="dcterms:W3CDTF">2021-10-12T12:49:26Z</dcterms:created>
  <dcterms:modified xsi:type="dcterms:W3CDTF">2023-02-28T14:14:04Z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0x010100C9FCBA9BF9632E42B79EAE9BC05B425A</vt:lpwstr>
  </property>
</Properties>
</file>