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7" r:id="rId3"/>
    <p:sldId id="257" r:id="rId4"/>
    <p:sldId id="258" r:id="rId5"/>
    <p:sldId id="263" r:id="rId6"/>
    <p:sldId id="264" r:id="rId7"/>
    <p:sldId id="262" r:id="rId8"/>
    <p:sldId id="266" r:id="rId9"/>
    <p:sldId id="268"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0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9C2E-EA18-424A-A6E5-77758A816B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CBB759-87BA-4F78-9D0C-CA91FA04E6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037AC4-419D-41DA-A7D3-12BB3264B05E}"/>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5" name="Footer Placeholder 4">
            <a:extLst>
              <a:ext uri="{FF2B5EF4-FFF2-40B4-BE49-F238E27FC236}">
                <a16:creationId xmlns:a16="http://schemas.microsoft.com/office/drawing/2014/main" id="{CF47F70C-6832-4746-9444-65D956107C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0DA58-546C-4746-9261-442B9B80B30E}"/>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361130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C8E4-BFE5-42D2-A72D-728487EB29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FB0324-17BB-4552-8636-B986D3DC10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FFA81F-B3D9-4C49-87E5-BE709F05A7A0}"/>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5" name="Footer Placeholder 4">
            <a:extLst>
              <a:ext uri="{FF2B5EF4-FFF2-40B4-BE49-F238E27FC236}">
                <a16:creationId xmlns:a16="http://schemas.microsoft.com/office/drawing/2014/main" id="{49C2EBBA-6816-472C-8F8A-0F269A91E8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C464D2-DA2C-4CE1-887A-78ED7E122415}"/>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97464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621154-A7FC-4F28-8455-5CB60313EF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D4CB26-8A3D-413D-AEA4-2EDA88DA6F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5686DC-F810-4C64-9DCD-C63FB1AEE007}"/>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5" name="Footer Placeholder 4">
            <a:extLst>
              <a:ext uri="{FF2B5EF4-FFF2-40B4-BE49-F238E27FC236}">
                <a16:creationId xmlns:a16="http://schemas.microsoft.com/office/drawing/2014/main" id="{E3AB979B-96D0-4015-BE39-8FB2E194C2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643F9D-4EA9-4B1E-8DCF-28CEA5604FFD}"/>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306825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C4EB4-2248-4C0F-B349-EB64BA1C8B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945BFB-925B-46AD-A30C-928FA54455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6FE4E2-3D9A-4EBF-951E-D6886CA2BF2C}"/>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5" name="Footer Placeholder 4">
            <a:extLst>
              <a:ext uri="{FF2B5EF4-FFF2-40B4-BE49-F238E27FC236}">
                <a16:creationId xmlns:a16="http://schemas.microsoft.com/office/drawing/2014/main" id="{984AEF2B-3E71-4428-80BC-F7AB05E845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34A720-B473-437A-87C4-F8307CE2CCF8}"/>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353080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DF2CD-0F34-4F07-BB82-C3E1C54BB5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D64DBA-487D-4ED8-BA1D-95162B04F5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A1677D-F143-4A7F-80FE-9A95A782F9D7}"/>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5" name="Footer Placeholder 4">
            <a:extLst>
              <a:ext uri="{FF2B5EF4-FFF2-40B4-BE49-F238E27FC236}">
                <a16:creationId xmlns:a16="http://schemas.microsoft.com/office/drawing/2014/main" id="{F5A9D65F-6D15-4396-94B8-1F27C6A88A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49E1AD-B930-43EE-BF49-FEF1AB9720E0}"/>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98702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15E75-6824-47DB-9AC1-179BDF7B16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8FC4B8-C300-4636-A95E-6EA6129535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1412B3C-9156-4799-8F70-0CEDC2EADF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397D8E-3CAF-467D-A0E5-590563A6CEB0}"/>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6" name="Footer Placeholder 5">
            <a:extLst>
              <a:ext uri="{FF2B5EF4-FFF2-40B4-BE49-F238E27FC236}">
                <a16:creationId xmlns:a16="http://schemas.microsoft.com/office/drawing/2014/main" id="{EE58EBCD-88DE-417D-BA2E-7AAE7F2207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CA4939-0B5C-4EC8-80A6-4676E76B8516}"/>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174286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4C15-9034-44AD-8BC6-00693A4124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5C9226-3B63-4724-B95A-04771773E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7EAE7F-2C14-4C10-8314-6F724DDA00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D02AD98-081A-4671-99EC-59BED259B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8C3EAF-B6C9-4C00-A566-10A08FD7C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182288-ED67-41D9-AC76-D94D854B4F3D}"/>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8" name="Footer Placeholder 7">
            <a:extLst>
              <a:ext uri="{FF2B5EF4-FFF2-40B4-BE49-F238E27FC236}">
                <a16:creationId xmlns:a16="http://schemas.microsoft.com/office/drawing/2014/main" id="{0DC43544-CBF2-4C45-A06D-9631950B8D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24AE43-C142-4373-AEA6-B1FB9B5750B7}"/>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272826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09B2-8502-413B-8B43-78CE495933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12B6131-F4BE-4FAF-A81A-A2CDB15B8754}"/>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4" name="Footer Placeholder 3">
            <a:extLst>
              <a:ext uri="{FF2B5EF4-FFF2-40B4-BE49-F238E27FC236}">
                <a16:creationId xmlns:a16="http://schemas.microsoft.com/office/drawing/2014/main" id="{75E808ED-39AF-4AC8-9335-27B077AABAF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900D6F-F93D-46C2-AF25-C73F9F617C0E}"/>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4260214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AEC4-99D6-4156-9F5D-9C01BE6638D1}"/>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3" name="Footer Placeholder 2">
            <a:extLst>
              <a:ext uri="{FF2B5EF4-FFF2-40B4-BE49-F238E27FC236}">
                <a16:creationId xmlns:a16="http://schemas.microsoft.com/office/drawing/2014/main" id="{6C1DD2A8-B715-4C70-8E5E-CDD7DBFABF9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499622-3CE2-43D3-A3E8-FA3E1DF6E16B}"/>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329415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E363-D78F-4056-9336-9141999F01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684E49-3575-4F9A-ACA7-8422231CCD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3147837-913C-42D7-BE6B-2C9C361708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617FC3-EF16-48E8-848F-89757958F715}"/>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6" name="Footer Placeholder 5">
            <a:extLst>
              <a:ext uri="{FF2B5EF4-FFF2-40B4-BE49-F238E27FC236}">
                <a16:creationId xmlns:a16="http://schemas.microsoft.com/office/drawing/2014/main" id="{EAC1014A-90EB-499A-89B2-AC4287498C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1EC1A9-D9F7-477A-8D9F-65357EF4EF31}"/>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83759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40102-4F1A-4E9E-9155-295C0A3FF3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D78662F-32D9-4DA8-9E1C-AEF6782CDD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CB45FC-55C3-4075-A828-FB68395E8D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ED9B14-652B-4D02-9C93-86C476D2FAC6}"/>
              </a:ext>
            </a:extLst>
          </p:cNvPr>
          <p:cNvSpPr>
            <a:spLocks noGrp="1"/>
          </p:cNvSpPr>
          <p:nvPr>
            <p:ph type="dt" sz="half" idx="10"/>
          </p:nvPr>
        </p:nvSpPr>
        <p:spPr/>
        <p:txBody>
          <a:bodyPr/>
          <a:lstStyle/>
          <a:p>
            <a:fld id="{407C7318-06F9-4C9C-BA77-D7FDC50A6181}" type="datetimeFigureOut">
              <a:rPr lang="en-GB" smtClean="0"/>
              <a:t>01/03/2023</a:t>
            </a:fld>
            <a:endParaRPr lang="en-GB"/>
          </a:p>
        </p:txBody>
      </p:sp>
      <p:sp>
        <p:nvSpPr>
          <p:cNvPr id="6" name="Footer Placeholder 5">
            <a:extLst>
              <a:ext uri="{FF2B5EF4-FFF2-40B4-BE49-F238E27FC236}">
                <a16:creationId xmlns:a16="http://schemas.microsoft.com/office/drawing/2014/main" id="{0079F2E0-E7EC-4875-B654-58EC536982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D22603-4E2F-46BD-AB59-F1B81916FFB8}"/>
              </a:ext>
            </a:extLst>
          </p:cNvPr>
          <p:cNvSpPr>
            <a:spLocks noGrp="1"/>
          </p:cNvSpPr>
          <p:nvPr>
            <p:ph type="sldNum" sz="quarter" idx="12"/>
          </p:nvPr>
        </p:nvSpPr>
        <p:spPr/>
        <p:txBody>
          <a:bodyPr/>
          <a:lstStyle/>
          <a:p>
            <a:fld id="{CC7AD24E-CACD-4DD4-8D80-4E0C1CC50393}" type="slidenum">
              <a:rPr lang="en-GB" smtClean="0"/>
              <a:t>‹#›</a:t>
            </a:fld>
            <a:endParaRPr lang="en-GB"/>
          </a:p>
        </p:txBody>
      </p:sp>
    </p:spTree>
    <p:extLst>
      <p:ext uri="{BB962C8B-B14F-4D97-AF65-F5344CB8AC3E}">
        <p14:creationId xmlns:p14="http://schemas.microsoft.com/office/powerpoint/2010/main" val="4261828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8C2FCE-6AFA-45B4-A4A9-D3A5E7ED56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492CED-7486-44A9-86A5-380735E07E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59B96C-2945-4040-8FB9-D11415B7AB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C7318-06F9-4C9C-BA77-D7FDC50A6181}" type="datetimeFigureOut">
              <a:rPr lang="en-GB" smtClean="0"/>
              <a:t>01/03/2023</a:t>
            </a:fld>
            <a:endParaRPr lang="en-GB"/>
          </a:p>
        </p:txBody>
      </p:sp>
      <p:sp>
        <p:nvSpPr>
          <p:cNvPr id="5" name="Footer Placeholder 4">
            <a:extLst>
              <a:ext uri="{FF2B5EF4-FFF2-40B4-BE49-F238E27FC236}">
                <a16:creationId xmlns:a16="http://schemas.microsoft.com/office/drawing/2014/main" id="{E5F1315D-7643-4105-A919-F00060FAE1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B4C6360-B576-4E9C-999C-AA530BCE17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AD24E-CACD-4DD4-8D80-4E0C1CC50393}" type="slidenum">
              <a:rPr lang="en-GB" smtClean="0"/>
              <a:t>‹#›</a:t>
            </a:fld>
            <a:endParaRPr lang="en-GB"/>
          </a:p>
        </p:txBody>
      </p:sp>
    </p:spTree>
    <p:extLst>
      <p:ext uri="{BB962C8B-B14F-4D97-AF65-F5344CB8AC3E}">
        <p14:creationId xmlns:p14="http://schemas.microsoft.com/office/powerpoint/2010/main" val="3396481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nLu52s855B8"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nikki.bailey2@dmu.ac.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cid:image001.png@01D79A81.98001580"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esearchbriefings.files.parliament.uk/documents/CBP-8537/CBP-8537.pdf"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esearchbriefings.files.parliament.uk/documents/CBP-8537/CBP-8537.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03817-F7A3-C7B2-E528-271E222A8BEE}"/>
              </a:ext>
            </a:extLst>
          </p:cNvPr>
          <p:cNvSpPr>
            <a:spLocks noGrp="1"/>
          </p:cNvSpPr>
          <p:nvPr>
            <p:ph type="title"/>
          </p:nvPr>
        </p:nvSpPr>
        <p:spPr/>
        <p:txBody>
          <a:bodyPr>
            <a:normAutofit/>
          </a:bodyPr>
          <a:lstStyle/>
          <a:p>
            <a:pPr algn="ctr"/>
            <a:r>
              <a:rPr lang="en-GB" b="1" u="sng" dirty="0"/>
              <a:t>HATE CRIME LIVED EXPERIENCE VIDEO </a:t>
            </a:r>
            <a:br>
              <a:rPr lang="en-GB" dirty="0"/>
            </a:br>
            <a:endParaRPr lang="en-GB" dirty="0"/>
          </a:p>
        </p:txBody>
      </p:sp>
      <p:sp>
        <p:nvSpPr>
          <p:cNvPr id="3" name="Content Placeholder 2">
            <a:extLst>
              <a:ext uri="{FF2B5EF4-FFF2-40B4-BE49-F238E27FC236}">
                <a16:creationId xmlns:a16="http://schemas.microsoft.com/office/drawing/2014/main" id="{471506E3-AD13-185E-C632-79BED9456A80}"/>
              </a:ext>
            </a:extLst>
          </p:cNvPr>
          <p:cNvSpPr>
            <a:spLocks noGrp="1"/>
          </p:cNvSpPr>
          <p:nvPr>
            <p:ph idx="1"/>
          </p:nvPr>
        </p:nvSpPr>
        <p:spPr>
          <a:xfrm>
            <a:off x="1166190" y="1825625"/>
            <a:ext cx="10187609" cy="2176532"/>
          </a:xfrm>
        </p:spPr>
        <p:txBody>
          <a:bodyPr/>
          <a:lstStyle/>
          <a:p>
            <a:pPr marL="0" indent="0" algn="ctr">
              <a:buNone/>
            </a:pPr>
            <a:endParaRPr lang="en-GB" dirty="0">
              <a:hlinkClick r:id="rId2"/>
            </a:endParaRPr>
          </a:p>
          <a:p>
            <a:pPr marL="0" indent="0" algn="ctr">
              <a:buNone/>
            </a:pPr>
            <a:r>
              <a:rPr lang="en-GB" dirty="0">
                <a:hlinkClick r:id="rId2"/>
              </a:rPr>
              <a:t>Jack &amp; Teresa's - Personal Experience of Hate Crime</a:t>
            </a:r>
          </a:p>
          <a:p>
            <a:pPr marL="0" indent="0" algn="ctr">
              <a:buNone/>
            </a:pPr>
            <a:endParaRPr lang="en-GB" dirty="0"/>
          </a:p>
        </p:txBody>
      </p:sp>
    </p:spTree>
    <p:extLst>
      <p:ext uri="{BB962C8B-B14F-4D97-AF65-F5344CB8AC3E}">
        <p14:creationId xmlns:p14="http://schemas.microsoft.com/office/powerpoint/2010/main" val="410040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3D4D4D-0036-4688-9084-BB5CF99D9F7A}"/>
              </a:ext>
            </a:extLst>
          </p:cNvPr>
          <p:cNvPicPr/>
          <p:nvPr/>
        </p:nvPicPr>
        <p:blipFill rotWithShape="1">
          <a:blip r:embed="rId2" cstate="print">
            <a:extLst>
              <a:ext uri="{28A0092B-C50C-407E-A947-70E740481C1C}">
                <a14:useLocalDpi xmlns:a14="http://schemas.microsoft.com/office/drawing/2010/main" val="0"/>
              </a:ext>
            </a:extLst>
          </a:blip>
          <a:srcRect l="6341" t="32629" r="6605" b="31836"/>
          <a:stretch/>
        </p:blipFill>
        <p:spPr bwMode="auto">
          <a:xfrm>
            <a:off x="9338329" y="152273"/>
            <a:ext cx="2659341" cy="1014671"/>
          </a:xfrm>
          <a:prstGeom prst="rect">
            <a:avLst/>
          </a:prstGeom>
          <a:noFill/>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D552B895-7CEE-449D-8C5E-48C95DAE5179}"/>
              </a:ext>
            </a:extLst>
          </p:cNvPr>
          <p:cNvSpPr txBox="1"/>
          <p:nvPr/>
        </p:nvSpPr>
        <p:spPr>
          <a:xfrm>
            <a:off x="556727" y="1348799"/>
            <a:ext cx="5826997" cy="4399716"/>
          </a:xfrm>
          <a:prstGeom prst="flowChartAlternateProcess">
            <a:avLst/>
          </a:prstGeom>
          <a:solidFill>
            <a:srgbClr val="9B003B"/>
          </a:solidFill>
        </p:spPr>
        <p:txBody>
          <a:bodyPr wrap="square" rtlCol="0">
            <a:spAutoFit/>
          </a:bodyPr>
          <a:lstStyle/>
          <a:p>
            <a:pPr algn="ctr">
              <a:lnSpc>
                <a:spcPct val="150000"/>
              </a:lnSpc>
            </a:pPr>
            <a:r>
              <a:rPr lang="en-GB" sz="3800" b="1" dirty="0">
                <a:solidFill>
                  <a:schemeClr val="bg1"/>
                </a:solidFill>
                <a:latin typeface="Castellar" panose="020A0402060406010301" pitchFamily="18" charset="0"/>
                <a:cs typeface="Arial" panose="020B0604020202020204" pitchFamily="34" charset="0"/>
              </a:rPr>
              <a:t>ALONE WE CAN DO SO LITTLE, BUT TOGETHER WE CAN DO SO MUCH</a:t>
            </a:r>
          </a:p>
          <a:p>
            <a:pPr algn="ctr">
              <a:lnSpc>
                <a:spcPct val="150000"/>
              </a:lnSpc>
            </a:pPr>
            <a:r>
              <a:rPr lang="en-GB" b="1" dirty="0">
                <a:solidFill>
                  <a:schemeClr val="bg1"/>
                </a:solidFill>
                <a:latin typeface="Castellar" panose="020A0402060406010301" pitchFamily="18" charset="0"/>
                <a:cs typeface="Arial" panose="020B0604020202020204" pitchFamily="34" charset="0"/>
              </a:rPr>
              <a:t>Helen Keller  </a:t>
            </a:r>
          </a:p>
        </p:txBody>
      </p:sp>
      <p:sp>
        <p:nvSpPr>
          <p:cNvPr id="7" name="Rectangle: Rounded Corners 6">
            <a:extLst>
              <a:ext uri="{FF2B5EF4-FFF2-40B4-BE49-F238E27FC236}">
                <a16:creationId xmlns:a16="http://schemas.microsoft.com/office/drawing/2014/main" id="{D158A891-76A7-4274-81F0-00FCD4341B11}"/>
              </a:ext>
            </a:extLst>
          </p:cNvPr>
          <p:cNvSpPr/>
          <p:nvPr/>
        </p:nvSpPr>
        <p:spPr>
          <a:xfrm>
            <a:off x="745686" y="1523914"/>
            <a:ext cx="5449077" cy="4049485"/>
          </a:xfrm>
          <a:prstGeom prst="round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76200">
                <a:solidFill>
                  <a:schemeClr val="bg1"/>
                </a:solidFill>
              </a:ln>
              <a:noFill/>
            </a:endParaRPr>
          </a:p>
        </p:txBody>
      </p:sp>
      <p:sp>
        <p:nvSpPr>
          <p:cNvPr id="13" name="TextBox 12">
            <a:extLst>
              <a:ext uri="{FF2B5EF4-FFF2-40B4-BE49-F238E27FC236}">
                <a16:creationId xmlns:a16="http://schemas.microsoft.com/office/drawing/2014/main" id="{34407A54-C2DB-4BCE-B839-947698870962}"/>
              </a:ext>
            </a:extLst>
          </p:cNvPr>
          <p:cNvSpPr txBox="1"/>
          <p:nvPr/>
        </p:nvSpPr>
        <p:spPr>
          <a:xfrm>
            <a:off x="7634796" y="1348799"/>
            <a:ext cx="3926928" cy="3686266"/>
          </a:xfrm>
          <a:prstGeom prst="rect">
            <a:avLst/>
          </a:prstGeom>
          <a:noFill/>
        </p:spPr>
        <p:txBody>
          <a:bodyPr wrap="square">
            <a:spAutoFit/>
          </a:bodyPr>
          <a:lstStyle/>
          <a:p>
            <a:pPr algn="ctr">
              <a:lnSpc>
                <a:spcPct val="150000"/>
              </a:lnSpc>
            </a:pPr>
            <a:r>
              <a:rPr lang="en-GB" sz="4000" b="1" dirty="0">
                <a:solidFill>
                  <a:srgbClr val="9B003B"/>
                </a:solidFill>
                <a:latin typeface="Arial" panose="020B0604020202020204" pitchFamily="34" charset="0"/>
                <a:cs typeface="Arial" panose="020B0604020202020204" pitchFamily="34" charset="0"/>
              </a:rPr>
              <a:t>If you have any questions, please email Nikki Bailey</a:t>
            </a:r>
            <a:endParaRPr lang="en-GB" sz="4000" dirty="0">
              <a:solidFill>
                <a:srgbClr val="9B003B"/>
              </a:solidFill>
            </a:endParaRPr>
          </a:p>
        </p:txBody>
      </p:sp>
      <p:sp>
        <p:nvSpPr>
          <p:cNvPr id="14" name="Subtitle 2">
            <a:extLst>
              <a:ext uri="{FF2B5EF4-FFF2-40B4-BE49-F238E27FC236}">
                <a16:creationId xmlns:a16="http://schemas.microsoft.com/office/drawing/2014/main" id="{3033FAF5-1F14-479D-854E-A5BF559CBF6F}"/>
              </a:ext>
            </a:extLst>
          </p:cNvPr>
          <p:cNvSpPr txBox="1">
            <a:spLocks/>
          </p:cNvSpPr>
          <p:nvPr/>
        </p:nvSpPr>
        <p:spPr>
          <a:xfrm>
            <a:off x="7425670" y="5424442"/>
            <a:ext cx="4572000" cy="6481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solidFill>
                  <a:srgbClr val="9B003B"/>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nikki.bailey2@dmu.ac.uk</a:t>
            </a:r>
            <a:r>
              <a:rPr lang="en-GB" dirty="0">
                <a:solidFill>
                  <a:srgbClr val="9B003B"/>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01290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5B242D-A0F2-453D-95CD-194F0DA7B2DE}"/>
              </a:ext>
            </a:extLst>
          </p:cNvPr>
          <p:cNvSpPr/>
          <p:nvPr/>
        </p:nvSpPr>
        <p:spPr>
          <a:xfrm>
            <a:off x="0" y="5019674"/>
            <a:ext cx="12192000" cy="1838325"/>
          </a:xfrm>
          <a:prstGeom prst="rect">
            <a:avLst/>
          </a:prstGeom>
          <a:solidFill>
            <a:srgbClr val="9B003B"/>
          </a:solidFill>
          <a:ln>
            <a:solidFill>
              <a:srgbClr val="9B0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6AB7B6A-1A4C-4453-9B8A-408A7C4083AD}"/>
              </a:ext>
            </a:extLst>
          </p:cNvPr>
          <p:cNvSpPr txBox="1"/>
          <p:nvPr/>
        </p:nvSpPr>
        <p:spPr>
          <a:xfrm>
            <a:off x="966788" y="1132491"/>
            <a:ext cx="10258424" cy="2667333"/>
          </a:xfrm>
          <a:prstGeom prst="rect">
            <a:avLst/>
          </a:prstGeom>
          <a:noFill/>
        </p:spPr>
        <p:txBody>
          <a:bodyPr wrap="square">
            <a:spAutoFit/>
          </a:bodyPr>
          <a:lstStyle/>
          <a:p>
            <a:pPr algn="ctr">
              <a:lnSpc>
                <a:spcPct val="150000"/>
              </a:lnSpc>
            </a:pPr>
            <a:r>
              <a:rPr lang="en-GB" sz="4400" b="1" dirty="0">
                <a:solidFill>
                  <a:srgbClr val="9B003B"/>
                </a:solidFill>
                <a:latin typeface="Arial" panose="020B0604020202020204" pitchFamily="34" charset="0"/>
                <a:cs typeface="Arial" panose="020B0604020202020204" pitchFamily="34" charset="0"/>
              </a:rPr>
              <a:t>WALSALL: From ‘Report to Support’</a:t>
            </a:r>
          </a:p>
          <a:p>
            <a:pPr algn="ctr">
              <a:lnSpc>
                <a:spcPct val="150000"/>
              </a:lnSpc>
            </a:pPr>
            <a:r>
              <a:rPr lang="en-GB" sz="3600" b="1" dirty="0">
                <a:latin typeface="Arial" panose="020B0604020202020204" pitchFamily="34" charset="0"/>
                <a:cs typeface="Arial" panose="020B0604020202020204" pitchFamily="34" charset="0"/>
              </a:rPr>
              <a:t>A borough-wide study of experiences </a:t>
            </a:r>
          </a:p>
          <a:p>
            <a:pPr algn="ctr">
              <a:lnSpc>
                <a:spcPct val="150000"/>
              </a:lnSpc>
            </a:pPr>
            <a:r>
              <a:rPr lang="en-GB" sz="3600" b="1" dirty="0">
                <a:latin typeface="Arial" panose="020B0604020202020204" pitchFamily="34" charset="0"/>
                <a:cs typeface="Arial" panose="020B0604020202020204" pitchFamily="34" charset="0"/>
              </a:rPr>
              <a:t>of and responses to hate</a:t>
            </a:r>
          </a:p>
        </p:txBody>
      </p:sp>
      <p:sp>
        <p:nvSpPr>
          <p:cNvPr id="9" name="TextBox 8">
            <a:extLst>
              <a:ext uri="{FF2B5EF4-FFF2-40B4-BE49-F238E27FC236}">
                <a16:creationId xmlns:a16="http://schemas.microsoft.com/office/drawing/2014/main" id="{DA52C4C7-7401-47A2-82F9-87A0D8366414}"/>
              </a:ext>
            </a:extLst>
          </p:cNvPr>
          <p:cNvSpPr txBox="1"/>
          <p:nvPr/>
        </p:nvSpPr>
        <p:spPr>
          <a:xfrm>
            <a:off x="133350" y="5353050"/>
            <a:ext cx="11725275" cy="1287532"/>
          </a:xfrm>
          <a:prstGeom prst="rect">
            <a:avLst/>
          </a:prstGeom>
          <a:noFill/>
        </p:spPr>
        <p:txBody>
          <a:bodyPr wrap="square" rtlCol="0">
            <a:spAutoFit/>
          </a:bodyPr>
          <a:lstStyle/>
          <a:p>
            <a:pPr>
              <a:lnSpc>
                <a:spcPct val="150000"/>
              </a:lnSpc>
            </a:pPr>
            <a:r>
              <a:rPr lang="en-GB" b="1" dirty="0">
                <a:solidFill>
                  <a:schemeClr val="bg1"/>
                </a:solidFill>
                <a:latin typeface="Arial" panose="020B0604020202020204" pitchFamily="34" charset="0"/>
                <a:cs typeface="Arial" panose="020B0604020202020204" pitchFamily="34" charset="0"/>
              </a:rPr>
              <a:t>Research Team:</a:t>
            </a:r>
          </a:p>
          <a:p>
            <a:pPr>
              <a:lnSpc>
                <a:spcPct val="150000"/>
              </a:lnSpc>
            </a:pPr>
            <a:r>
              <a:rPr lang="en-GB" b="1" dirty="0">
                <a:solidFill>
                  <a:schemeClr val="bg1"/>
                </a:solidFill>
                <a:latin typeface="Arial" panose="020B0604020202020204" pitchFamily="34" charset="0"/>
                <a:cs typeface="Arial" panose="020B0604020202020204" pitchFamily="34" charset="0"/>
              </a:rPr>
              <a:t>Nikki Bailey MSc (Res) FRSA 	Lecturer in Criminal Justice &amp; Policing</a:t>
            </a:r>
          </a:p>
          <a:p>
            <a:pPr>
              <a:lnSpc>
                <a:spcPct val="150000"/>
              </a:lnSpc>
            </a:pPr>
            <a:r>
              <a:rPr lang="en-GB" b="1" dirty="0">
                <a:solidFill>
                  <a:schemeClr val="bg1"/>
                </a:solidFill>
                <a:latin typeface="Arial" panose="020B0604020202020204" pitchFamily="34" charset="0"/>
                <a:cs typeface="Arial" panose="020B0604020202020204" pitchFamily="34" charset="0"/>
              </a:rPr>
              <a:t>Kim Sadique MSc FRSA		Associate Professor &amp; Head of CCJ Division </a:t>
            </a:r>
          </a:p>
        </p:txBody>
      </p:sp>
      <p:pic>
        <p:nvPicPr>
          <p:cNvPr id="6" name="Picture 5">
            <a:extLst>
              <a:ext uri="{FF2B5EF4-FFF2-40B4-BE49-F238E27FC236}">
                <a16:creationId xmlns:a16="http://schemas.microsoft.com/office/drawing/2014/main" id="{69A2B8EC-0987-4B8D-B6B1-C17207036A22}"/>
              </a:ext>
            </a:extLst>
          </p:cNvPr>
          <p:cNvPicPr/>
          <p:nvPr/>
        </p:nvPicPr>
        <p:blipFill rotWithShape="1">
          <a:blip r:embed="rId2" cstate="print">
            <a:extLst>
              <a:ext uri="{28A0092B-C50C-407E-A947-70E740481C1C}">
                <a14:useLocalDpi xmlns:a14="http://schemas.microsoft.com/office/drawing/2010/main" val="0"/>
              </a:ext>
            </a:extLst>
          </a:blip>
          <a:srcRect l="6341" t="32629" r="6605" b="31836"/>
          <a:stretch/>
        </p:blipFill>
        <p:spPr bwMode="auto">
          <a:xfrm>
            <a:off x="9338329" y="152273"/>
            <a:ext cx="2659341" cy="1014671"/>
          </a:xfrm>
          <a:prstGeom prst="rect">
            <a:avLst/>
          </a:prstGeom>
          <a:noFill/>
          <a:ln>
            <a:noFill/>
          </a:ln>
          <a:extLst>
            <a:ext uri="{53640926-AAD7-44D8-BBD7-CCE9431645EC}">
              <a14:shadowObscured xmlns:a14="http://schemas.microsoft.com/office/drawing/2010/main"/>
            </a:ext>
          </a:extLst>
        </p:spPr>
      </p:pic>
      <p:pic>
        <p:nvPicPr>
          <p:cNvPr id="7" name="Picture 6" descr="See the source image">
            <a:extLst>
              <a:ext uri="{FF2B5EF4-FFF2-40B4-BE49-F238E27FC236}">
                <a16:creationId xmlns:a16="http://schemas.microsoft.com/office/drawing/2014/main" id="{5AF721E8-62CE-46D1-9E91-E0C9814C4898}"/>
              </a:ext>
            </a:extLst>
          </p:cNvPr>
          <p:cNvPicPr/>
          <p:nvPr/>
        </p:nvPicPr>
        <p:blipFill rotWithShape="1">
          <a:blip r:embed="rId3" cstate="print">
            <a:extLst>
              <a:ext uri="{28A0092B-C50C-407E-A947-70E740481C1C}">
                <a14:useLocalDpi xmlns:a14="http://schemas.microsoft.com/office/drawing/2010/main" val="0"/>
              </a:ext>
            </a:extLst>
          </a:blip>
          <a:srcRect t="38023" b="39375"/>
          <a:stretch/>
        </p:blipFill>
        <p:spPr bwMode="auto">
          <a:xfrm>
            <a:off x="0" y="4279037"/>
            <a:ext cx="2769833" cy="691271"/>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4FFF6CD5-1A53-4C2B-ACD8-055F1D95AB5F}"/>
              </a:ext>
            </a:extLst>
          </p:cNvPr>
          <p:cNvPicPr/>
          <p:nvPr/>
        </p:nvPicPr>
        <p:blipFill rotWithShape="1">
          <a:blip r:embed="rId4" r:link="rId5" cstate="print">
            <a:extLst>
              <a:ext uri="{28A0092B-C50C-407E-A947-70E740481C1C}">
                <a14:useLocalDpi xmlns:a14="http://schemas.microsoft.com/office/drawing/2010/main" val="0"/>
              </a:ext>
            </a:extLst>
          </a:blip>
          <a:srcRect l="2472" t="8873" r="3241" b="11244"/>
          <a:stretch/>
        </p:blipFill>
        <p:spPr bwMode="auto">
          <a:xfrm>
            <a:off x="9762643" y="4416424"/>
            <a:ext cx="2359315" cy="54257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0121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DADF1-309F-4A87-B2D2-564D183C1714}"/>
              </a:ext>
            </a:extLst>
          </p:cNvPr>
          <p:cNvSpPr>
            <a:spLocks noGrp="1"/>
          </p:cNvSpPr>
          <p:nvPr>
            <p:ph type="title"/>
          </p:nvPr>
        </p:nvSpPr>
        <p:spPr>
          <a:xfrm>
            <a:off x="73148" y="271819"/>
            <a:ext cx="7978451" cy="1325563"/>
          </a:xfrm>
        </p:spPr>
        <p:txBody>
          <a:bodyPr/>
          <a:lstStyle/>
          <a:p>
            <a:r>
              <a:rPr lang="en-GB" b="1" dirty="0">
                <a:solidFill>
                  <a:srgbClr val="9B003B"/>
                </a:solidFill>
                <a:latin typeface="Arial" panose="020B0604020202020204" pitchFamily="34" charset="0"/>
                <a:cs typeface="Arial" panose="020B0604020202020204" pitchFamily="34" charset="0"/>
              </a:rPr>
              <a:t>What is WALSALL: From ‘Report to Support?’ </a:t>
            </a:r>
          </a:p>
        </p:txBody>
      </p:sp>
      <p:sp>
        <p:nvSpPr>
          <p:cNvPr id="5" name="Content Placeholder 4">
            <a:extLst>
              <a:ext uri="{FF2B5EF4-FFF2-40B4-BE49-F238E27FC236}">
                <a16:creationId xmlns:a16="http://schemas.microsoft.com/office/drawing/2014/main" id="{18BEE479-C759-4B6E-B3C8-65C0F315AE14}"/>
              </a:ext>
            </a:extLst>
          </p:cNvPr>
          <p:cNvSpPr>
            <a:spLocks noGrp="1"/>
          </p:cNvSpPr>
          <p:nvPr>
            <p:ph idx="1"/>
          </p:nvPr>
        </p:nvSpPr>
        <p:spPr>
          <a:xfrm>
            <a:off x="133739" y="1814969"/>
            <a:ext cx="11924522" cy="4890757"/>
          </a:xfrm>
        </p:spPr>
        <p:txBody>
          <a:bodyPr>
            <a:normAutofit fontScale="92500" lnSpcReduction="20000"/>
          </a:bodyPr>
          <a:lstStyle/>
          <a:p>
            <a:pPr marL="0" indent="0" algn="just">
              <a:lnSpc>
                <a:spcPct val="150000"/>
              </a:lnSpc>
              <a:buNone/>
            </a:pPr>
            <a:r>
              <a:rPr lang="en-GB" sz="2000" dirty="0">
                <a:effectLst/>
                <a:latin typeface="Arial" panose="020B0604020202020204" pitchFamily="34" charset="0"/>
                <a:ea typeface="Calibri" panose="020F0502020204030204" pitchFamily="34" charset="0"/>
                <a:cs typeface="Arial" panose="020B0604020202020204" pitchFamily="34" charset="0"/>
              </a:rPr>
              <a:t>Commissioned research carried out by De Montfort University, led by Black Country Innovate CIC, to develop a detailed understanding of hate crime and prevalence in the Borough of Walsall and the types of incidents occurring. </a:t>
            </a:r>
          </a:p>
          <a:p>
            <a:pPr marL="0" indent="0" algn="just">
              <a:lnSpc>
                <a:spcPct val="150000"/>
              </a:lnSpc>
              <a:buNone/>
            </a:pPr>
            <a:r>
              <a:rPr lang="en-GB" sz="2000" dirty="0">
                <a:effectLst/>
                <a:latin typeface="Arial" panose="020B0604020202020204" pitchFamily="34" charset="0"/>
                <a:ea typeface="Calibri" panose="020F0502020204030204" pitchFamily="34" charset="0"/>
                <a:cs typeface="Arial" panose="020B0604020202020204" pitchFamily="34" charset="0"/>
              </a:rPr>
              <a:t>Additionally, examining 1) how public agencies have responded, 2) potential drivers for hate incidents and 3) what measures might be implemented to provide the most effective approach possible to minimise the level of hate incidents.</a:t>
            </a:r>
          </a:p>
          <a:p>
            <a:pPr marL="0" indent="0" algn="just">
              <a:lnSpc>
                <a:spcPct val="150000"/>
              </a:lnSpc>
              <a:spcBef>
                <a:spcPts val="600"/>
              </a:spcBef>
              <a:spcAft>
                <a:spcPts val="600"/>
              </a:spcAft>
              <a:buNone/>
            </a:pPr>
            <a:r>
              <a:rPr lang="en-GB" sz="2000" dirty="0">
                <a:latin typeface="Arial" panose="020B0604020202020204" pitchFamily="34" charset="0"/>
                <a:ea typeface="Calibri" panose="020F0502020204030204" pitchFamily="34" charset="0"/>
                <a:cs typeface="Arial" panose="020B0604020202020204" pitchFamily="34" charset="0"/>
              </a:rPr>
              <a:t>It therefore aims to</a:t>
            </a:r>
            <a:r>
              <a:rPr lang="en-GB" sz="2000" dirty="0">
                <a:effectLst/>
                <a:latin typeface="Arial" panose="020B0604020202020204" pitchFamily="34" charset="0"/>
                <a:ea typeface="Calibri" panose="020F0502020204030204" pitchFamily="34" charset="0"/>
                <a:cs typeface="Arial" panose="020B0604020202020204" pitchFamily="34" charset="0"/>
              </a:rPr>
              <a:t>:</a:t>
            </a:r>
          </a:p>
          <a:p>
            <a:pPr marL="342900" lvl="0" indent="-342900" algn="just">
              <a:lnSpc>
                <a:spcPct val="150000"/>
              </a:lnSpc>
              <a:spcBef>
                <a:spcPts val="600"/>
              </a:spcBef>
              <a:buFont typeface="+mj-lt"/>
              <a:buAutoNum type="arabicPeriod"/>
            </a:pPr>
            <a:r>
              <a:rPr lang="en-GB" sz="2000" dirty="0">
                <a:effectLst/>
                <a:latin typeface="Arial" panose="020B0604020202020204" pitchFamily="34" charset="0"/>
                <a:ea typeface="Calibri" panose="020F0502020204030204" pitchFamily="34" charset="0"/>
                <a:cs typeface="Arial" panose="020B0604020202020204" pitchFamily="34" charset="0"/>
              </a:rPr>
              <a:t>Produce a detailed description of the nature and scope of hate incidents in Walsall between 2020 and 2023.</a:t>
            </a:r>
          </a:p>
          <a:p>
            <a:pPr marL="342900" lvl="0" indent="-342900" algn="just">
              <a:lnSpc>
                <a:spcPct val="150000"/>
              </a:lnSpc>
              <a:buFont typeface="+mj-lt"/>
              <a:buAutoNum type="arabicPeriod"/>
            </a:pPr>
            <a:r>
              <a:rPr lang="en-GB" sz="2000" dirty="0">
                <a:effectLst/>
                <a:latin typeface="Arial" panose="020B0604020202020204" pitchFamily="34" charset="0"/>
                <a:ea typeface="Calibri" panose="020F0502020204030204" pitchFamily="34" charset="0"/>
                <a:cs typeface="Arial" panose="020B0604020202020204" pitchFamily="34" charset="0"/>
              </a:rPr>
              <a:t>Identify reasons where underreporting is highlighted.</a:t>
            </a:r>
          </a:p>
          <a:p>
            <a:pPr marL="342900" lvl="0" indent="-342900" algn="just">
              <a:lnSpc>
                <a:spcPct val="150000"/>
              </a:lnSpc>
              <a:spcAft>
                <a:spcPts val="600"/>
              </a:spcAft>
              <a:buFont typeface="+mj-lt"/>
              <a:buAutoNum type="arabicPeriod"/>
            </a:pPr>
            <a:r>
              <a:rPr lang="en-GB" sz="2000" dirty="0">
                <a:effectLst/>
                <a:latin typeface="Arial" panose="020B0604020202020204" pitchFamily="34" charset="0"/>
                <a:ea typeface="Calibri" panose="020F0502020204030204" pitchFamily="34" charset="0"/>
                <a:cs typeface="Arial" panose="020B0604020202020204" pitchFamily="34" charset="0"/>
              </a:rPr>
              <a:t>Make recommendations for improving victim services.</a:t>
            </a:r>
          </a:p>
        </p:txBody>
      </p:sp>
      <p:pic>
        <p:nvPicPr>
          <p:cNvPr id="6" name="Picture 5">
            <a:extLst>
              <a:ext uri="{FF2B5EF4-FFF2-40B4-BE49-F238E27FC236}">
                <a16:creationId xmlns:a16="http://schemas.microsoft.com/office/drawing/2014/main" id="{03DC8B42-1FCD-475D-BD2C-9205D3E8A556}"/>
              </a:ext>
            </a:extLst>
          </p:cNvPr>
          <p:cNvPicPr/>
          <p:nvPr/>
        </p:nvPicPr>
        <p:blipFill rotWithShape="1">
          <a:blip r:embed="rId2" cstate="print">
            <a:extLst>
              <a:ext uri="{28A0092B-C50C-407E-A947-70E740481C1C}">
                <a14:useLocalDpi xmlns:a14="http://schemas.microsoft.com/office/drawing/2010/main" val="0"/>
              </a:ext>
            </a:extLst>
          </a:blip>
          <a:srcRect l="6341" t="32629" r="6605" b="31836"/>
          <a:stretch/>
        </p:blipFill>
        <p:spPr bwMode="auto">
          <a:xfrm>
            <a:off x="9338329" y="152273"/>
            <a:ext cx="2659341" cy="10146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27272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EC2A9E-EDB7-4D13-BCD8-78B02A31EB82}"/>
              </a:ext>
            </a:extLst>
          </p:cNvPr>
          <p:cNvSpPr>
            <a:spLocks noGrp="1"/>
          </p:cNvSpPr>
          <p:nvPr>
            <p:ph type="title"/>
          </p:nvPr>
        </p:nvSpPr>
        <p:spPr>
          <a:xfrm>
            <a:off x="102637" y="170721"/>
            <a:ext cx="6672943" cy="1325563"/>
          </a:xfrm>
        </p:spPr>
        <p:txBody>
          <a:bodyPr/>
          <a:lstStyle/>
          <a:p>
            <a:r>
              <a:rPr lang="en-GB" b="1" dirty="0">
                <a:solidFill>
                  <a:srgbClr val="9B003B"/>
                </a:solidFill>
                <a:latin typeface="Arial" panose="020B0604020202020204" pitchFamily="34" charset="0"/>
                <a:cs typeface="Arial" panose="020B0604020202020204" pitchFamily="34" charset="0"/>
              </a:rPr>
              <a:t>Why are we doing this? </a:t>
            </a:r>
          </a:p>
        </p:txBody>
      </p:sp>
      <p:sp>
        <p:nvSpPr>
          <p:cNvPr id="6" name="Content Placeholder 5">
            <a:extLst>
              <a:ext uri="{FF2B5EF4-FFF2-40B4-BE49-F238E27FC236}">
                <a16:creationId xmlns:a16="http://schemas.microsoft.com/office/drawing/2014/main" id="{966CBFEF-C6C9-4F3F-B494-A6C1CB44292B}"/>
              </a:ext>
            </a:extLst>
          </p:cNvPr>
          <p:cNvSpPr>
            <a:spLocks noGrp="1"/>
          </p:cNvSpPr>
          <p:nvPr>
            <p:ph idx="1"/>
          </p:nvPr>
        </p:nvSpPr>
        <p:spPr>
          <a:xfrm>
            <a:off x="6494106" y="1825625"/>
            <a:ext cx="4859694" cy="4351338"/>
          </a:xfrm>
        </p:spPr>
        <p:txBody>
          <a:bodyPr>
            <a:normAutofit/>
          </a:bodyPr>
          <a:lstStyle/>
          <a:p>
            <a:pPr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Nobody should have to live in fear of being targeted for who they are.</a:t>
            </a:r>
          </a:p>
          <a:p>
            <a:pPr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To build stronger, more cohesive, and inclusive societies for people to be who they want to be.</a:t>
            </a:r>
          </a:p>
          <a:p>
            <a:pPr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To provide an understanding on how hate effects victims and giving them their rights to have their voice heard.  </a:t>
            </a:r>
          </a:p>
        </p:txBody>
      </p:sp>
      <p:pic>
        <p:nvPicPr>
          <p:cNvPr id="7" name="Picture 6">
            <a:extLst>
              <a:ext uri="{FF2B5EF4-FFF2-40B4-BE49-F238E27FC236}">
                <a16:creationId xmlns:a16="http://schemas.microsoft.com/office/drawing/2014/main" id="{22E85B6D-2E49-49E7-9D55-EF99CB6835F4}"/>
              </a:ext>
            </a:extLst>
          </p:cNvPr>
          <p:cNvPicPr/>
          <p:nvPr/>
        </p:nvPicPr>
        <p:blipFill rotWithShape="1">
          <a:blip r:embed="rId2" cstate="print">
            <a:extLst>
              <a:ext uri="{28A0092B-C50C-407E-A947-70E740481C1C}">
                <a14:useLocalDpi xmlns:a14="http://schemas.microsoft.com/office/drawing/2010/main" val="0"/>
              </a:ext>
            </a:extLst>
          </a:blip>
          <a:srcRect l="6341" t="32629" r="6605" b="31836"/>
          <a:stretch/>
        </p:blipFill>
        <p:spPr bwMode="auto">
          <a:xfrm>
            <a:off x="9338329" y="152273"/>
            <a:ext cx="2659341" cy="1014671"/>
          </a:xfrm>
          <a:prstGeom prst="rect">
            <a:avLst/>
          </a:prstGeom>
          <a:noFill/>
          <a:ln>
            <a:noFill/>
          </a:ln>
          <a:extLst>
            <a:ext uri="{53640926-AAD7-44D8-BBD7-CCE9431645EC}">
              <a14:shadowObscured xmlns:a14="http://schemas.microsoft.com/office/drawing/2010/main"/>
            </a:ext>
          </a:extLst>
        </p:spPr>
      </p:pic>
      <p:sp>
        <p:nvSpPr>
          <p:cNvPr id="8" name="TextBox 7">
            <a:extLst>
              <a:ext uri="{FF2B5EF4-FFF2-40B4-BE49-F238E27FC236}">
                <a16:creationId xmlns:a16="http://schemas.microsoft.com/office/drawing/2014/main" id="{72C25AE1-9304-45CE-8A05-6502950B76D3}"/>
              </a:ext>
            </a:extLst>
          </p:cNvPr>
          <p:cNvSpPr txBox="1"/>
          <p:nvPr/>
        </p:nvSpPr>
        <p:spPr>
          <a:xfrm>
            <a:off x="522514" y="1726163"/>
            <a:ext cx="5421086" cy="4528899"/>
          </a:xfrm>
          <a:prstGeom prst="flowChartAlternateProcess">
            <a:avLst/>
          </a:prstGeom>
          <a:solidFill>
            <a:srgbClr val="9B003B"/>
          </a:solidFill>
        </p:spPr>
        <p:txBody>
          <a:bodyPr wrap="square" rtlCol="0">
            <a:spAutoFit/>
          </a:bodyPr>
          <a:lstStyle/>
          <a:p>
            <a:pPr algn="ctr"/>
            <a:endParaRPr lang="en-GB" b="1" dirty="0">
              <a:solidFill>
                <a:schemeClr val="bg1"/>
              </a:solidFill>
              <a:latin typeface="Castellar" panose="020A0402060406010301" pitchFamily="18" charset="0"/>
              <a:cs typeface="Arial" panose="020B0604020202020204" pitchFamily="34" charset="0"/>
            </a:endParaRPr>
          </a:p>
          <a:p>
            <a:pPr algn="ctr"/>
            <a:r>
              <a:rPr lang="en-GB" sz="4000" b="1" dirty="0">
                <a:solidFill>
                  <a:schemeClr val="bg1"/>
                </a:solidFill>
                <a:latin typeface="Castellar" panose="020A0402060406010301" pitchFamily="18" charset="0"/>
                <a:cs typeface="Arial" panose="020B0604020202020204" pitchFamily="34" charset="0"/>
              </a:rPr>
              <a:t>COMMUNITY</a:t>
            </a:r>
          </a:p>
          <a:p>
            <a:pPr algn="ctr"/>
            <a:endParaRPr lang="en-GB" b="1" dirty="0">
              <a:solidFill>
                <a:schemeClr val="bg1"/>
              </a:solidFill>
              <a:latin typeface="Castellar" panose="020A0402060406010301" pitchFamily="18" charset="0"/>
              <a:cs typeface="Arial" panose="020B0604020202020204" pitchFamily="34" charset="0"/>
            </a:endParaRPr>
          </a:p>
          <a:p>
            <a:pPr algn="ctr"/>
            <a:r>
              <a:rPr lang="en-GB" b="1" dirty="0">
                <a:solidFill>
                  <a:schemeClr val="bg1"/>
                </a:solidFill>
                <a:latin typeface="Castellar" panose="020A0402060406010301" pitchFamily="18" charset="0"/>
                <a:cs typeface="Arial" panose="020B0604020202020204" pitchFamily="34" charset="0"/>
              </a:rPr>
              <a:t>IS ABOUT DOING SOMETHING</a:t>
            </a:r>
          </a:p>
          <a:p>
            <a:pPr algn="ctr"/>
            <a:endParaRPr lang="en-GB" b="1" dirty="0">
              <a:solidFill>
                <a:schemeClr val="bg1"/>
              </a:solidFill>
              <a:latin typeface="Castellar" panose="020A0402060406010301" pitchFamily="18" charset="0"/>
              <a:cs typeface="Arial" panose="020B0604020202020204" pitchFamily="34" charset="0"/>
            </a:endParaRPr>
          </a:p>
          <a:p>
            <a:pPr algn="ctr"/>
            <a:r>
              <a:rPr lang="en-GB" sz="3600" b="1" dirty="0">
                <a:solidFill>
                  <a:schemeClr val="bg1"/>
                </a:solidFill>
                <a:latin typeface="Castellar" panose="020A0402060406010301" pitchFamily="18" charset="0"/>
                <a:cs typeface="Arial" panose="020B0604020202020204" pitchFamily="34" charset="0"/>
              </a:rPr>
              <a:t>TOGETHER </a:t>
            </a:r>
          </a:p>
          <a:p>
            <a:pPr algn="ctr"/>
            <a:endParaRPr lang="en-GB" b="1" dirty="0">
              <a:solidFill>
                <a:schemeClr val="bg1"/>
              </a:solidFill>
              <a:latin typeface="Castellar" panose="020A0402060406010301" pitchFamily="18" charset="0"/>
              <a:cs typeface="Arial" panose="020B0604020202020204" pitchFamily="34" charset="0"/>
            </a:endParaRPr>
          </a:p>
          <a:p>
            <a:pPr algn="ctr"/>
            <a:r>
              <a:rPr lang="en-GB" b="1" dirty="0">
                <a:solidFill>
                  <a:schemeClr val="bg1"/>
                </a:solidFill>
                <a:latin typeface="Castellar" panose="020A0402060406010301" pitchFamily="18" charset="0"/>
                <a:cs typeface="Arial" panose="020B0604020202020204" pitchFamily="34" charset="0"/>
              </a:rPr>
              <a:t>THAT MAKES BELONGING</a:t>
            </a:r>
          </a:p>
          <a:p>
            <a:pPr algn="ctr"/>
            <a:endParaRPr lang="en-GB" b="1" dirty="0">
              <a:solidFill>
                <a:schemeClr val="bg1"/>
              </a:solidFill>
              <a:latin typeface="Castellar" panose="020A0402060406010301" pitchFamily="18" charset="0"/>
              <a:cs typeface="Arial" panose="020B0604020202020204" pitchFamily="34" charset="0"/>
            </a:endParaRPr>
          </a:p>
          <a:p>
            <a:pPr algn="ctr"/>
            <a:r>
              <a:rPr lang="en-GB" sz="4000" b="1" dirty="0">
                <a:solidFill>
                  <a:schemeClr val="bg1"/>
                </a:solidFill>
                <a:latin typeface="Castellar" panose="020A0402060406010301" pitchFamily="18" charset="0"/>
                <a:cs typeface="Arial" panose="020B0604020202020204" pitchFamily="34" charset="0"/>
              </a:rPr>
              <a:t>MATTER</a:t>
            </a:r>
          </a:p>
          <a:p>
            <a:pPr algn="ctr"/>
            <a:endParaRPr lang="en-GB" b="1" dirty="0">
              <a:solidFill>
                <a:schemeClr val="bg1"/>
              </a:solidFill>
              <a:latin typeface="Castellar" panose="020A0402060406010301" pitchFamily="18" charset="0"/>
              <a:cs typeface="Arial" panose="020B0604020202020204" pitchFamily="34" charset="0"/>
            </a:endParaRPr>
          </a:p>
        </p:txBody>
      </p:sp>
      <p:sp>
        <p:nvSpPr>
          <p:cNvPr id="9" name="Rectangle: Rounded Corners 8">
            <a:extLst>
              <a:ext uri="{FF2B5EF4-FFF2-40B4-BE49-F238E27FC236}">
                <a16:creationId xmlns:a16="http://schemas.microsoft.com/office/drawing/2014/main" id="{CBE31889-0D14-43F7-A441-D19A7EABC142}"/>
              </a:ext>
            </a:extLst>
          </p:cNvPr>
          <p:cNvSpPr/>
          <p:nvPr/>
        </p:nvSpPr>
        <p:spPr>
          <a:xfrm>
            <a:off x="718457" y="1961204"/>
            <a:ext cx="5029200" cy="4058816"/>
          </a:xfrm>
          <a:prstGeom prst="round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76200">
                <a:solidFill>
                  <a:schemeClr val="bg1"/>
                </a:solidFill>
              </a:ln>
              <a:noFill/>
            </a:endParaRPr>
          </a:p>
        </p:txBody>
      </p:sp>
    </p:spTree>
    <p:extLst>
      <p:ext uri="{BB962C8B-B14F-4D97-AF65-F5344CB8AC3E}">
        <p14:creationId xmlns:p14="http://schemas.microsoft.com/office/powerpoint/2010/main" val="158271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AF8822-DF7A-4259-89EE-3340BD241535}"/>
              </a:ext>
            </a:extLst>
          </p:cNvPr>
          <p:cNvPicPr/>
          <p:nvPr/>
        </p:nvPicPr>
        <p:blipFill rotWithShape="1">
          <a:blip r:embed="rId2" cstate="print">
            <a:extLst>
              <a:ext uri="{28A0092B-C50C-407E-A947-70E740481C1C}">
                <a14:useLocalDpi xmlns:a14="http://schemas.microsoft.com/office/drawing/2010/main" val="0"/>
              </a:ext>
            </a:extLst>
          </a:blip>
          <a:srcRect l="11698" t="23073" r="11720" b="20642"/>
          <a:stretch/>
        </p:blipFill>
        <p:spPr bwMode="auto">
          <a:xfrm>
            <a:off x="52387" y="1278383"/>
            <a:ext cx="12074510" cy="4960491"/>
          </a:xfrm>
          <a:prstGeom prst="rect">
            <a:avLst/>
          </a:prstGeom>
          <a:ln>
            <a:noFill/>
          </a:ln>
          <a:extLst>
            <a:ext uri="{53640926-AAD7-44D8-BBD7-CCE9431645EC}">
              <a14:shadowObscured xmlns:a14="http://schemas.microsoft.com/office/drawing/2010/main"/>
            </a:ext>
          </a:extLst>
        </p:spPr>
      </p:pic>
      <p:sp>
        <p:nvSpPr>
          <p:cNvPr id="5" name="TextBox 4">
            <a:extLst>
              <a:ext uri="{FF2B5EF4-FFF2-40B4-BE49-F238E27FC236}">
                <a16:creationId xmlns:a16="http://schemas.microsoft.com/office/drawing/2014/main" id="{08628094-3DE7-4119-97C9-10BAE1BEBD63}"/>
              </a:ext>
            </a:extLst>
          </p:cNvPr>
          <p:cNvSpPr txBox="1"/>
          <p:nvPr/>
        </p:nvSpPr>
        <p:spPr>
          <a:xfrm>
            <a:off x="52387" y="152273"/>
            <a:ext cx="5800725" cy="769441"/>
          </a:xfrm>
          <a:prstGeom prst="rect">
            <a:avLst/>
          </a:prstGeom>
          <a:noFill/>
        </p:spPr>
        <p:txBody>
          <a:bodyPr wrap="square" rtlCol="0">
            <a:spAutoFit/>
          </a:bodyPr>
          <a:lstStyle/>
          <a:p>
            <a:r>
              <a:rPr lang="en-GB" sz="4400" b="1" dirty="0">
                <a:solidFill>
                  <a:srgbClr val="9B003B"/>
                </a:solidFill>
                <a:latin typeface="Arial" panose="020B0604020202020204" pitchFamily="34" charset="0"/>
                <a:cs typeface="Arial" panose="020B0604020202020204" pitchFamily="34" charset="0"/>
              </a:rPr>
              <a:t>Nationally in the UK</a:t>
            </a:r>
          </a:p>
        </p:txBody>
      </p:sp>
      <p:sp>
        <p:nvSpPr>
          <p:cNvPr id="7" name="TextBox 6">
            <a:extLst>
              <a:ext uri="{FF2B5EF4-FFF2-40B4-BE49-F238E27FC236}">
                <a16:creationId xmlns:a16="http://schemas.microsoft.com/office/drawing/2014/main" id="{0EC1B213-941C-4FEB-ADEF-BB8314154A5B}"/>
              </a:ext>
            </a:extLst>
          </p:cNvPr>
          <p:cNvSpPr txBox="1"/>
          <p:nvPr/>
        </p:nvSpPr>
        <p:spPr>
          <a:xfrm>
            <a:off x="219075" y="6334780"/>
            <a:ext cx="11268075" cy="523220"/>
          </a:xfrm>
          <a:prstGeom prst="rect">
            <a:avLst/>
          </a:prstGeom>
          <a:noFill/>
        </p:spPr>
        <p:txBody>
          <a:bodyPr wrap="square" rtlCol="0">
            <a:spAutoFit/>
          </a:bodyPr>
          <a:lstStyle/>
          <a:p>
            <a:r>
              <a:rPr lang="en-GB" sz="1400" dirty="0">
                <a:effectLst/>
                <a:latin typeface="Arial" panose="020B0604020202020204" pitchFamily="34" charset="0"/>
                <a:ea typeface="Calibri" panose="020F0502020204030204" pitchFamily="34" charset="0"/>
              </a:rPr>
              <a:t>Allen, G.  and Zayed, Y.  (2021) Hate Crime Statistics - Appendices</a:t>
            </a:r>
            <a:r>
              <a:rPr lang="en-GB" sz="1400" i="1" dirty="0">
                <a:effectLst/>
                <a:latin typeface="Arial" panose="020B0604020202020204" pitchFamily="34" charset="0"/>
                <a:ea typeface="Calibri" panose="020F0502020204030204" pitchFamily="34" charset="0"/>
              </a:rPr>
              <a:t>.</a:t>
            </a:r>
            <a:r>
              <a:rPr lang="en-GB" sz="1400" dirty="0">
                <a:effectLst/>
                <a:latin typeface="Arial" panose="020B0604020202020204" pitchFamily="34" charset="0"/>
                <a:ea typeface="Calibri" panose="020F0502020204030204" pitchFamily="34" charset="0"/>
              </a:rPr>
              <a:t>  [Online].  </a:t>
            </a:r>
            <a:r>
              <a:rPr lang="en-GB" sz="1400" i="1" dirty="0">
                <a:effectLst/>
                <a:latin typeface="Arial" panose="020B0604020202020204" pitchFamily="34" charset="0"/>
                <a:ea typeface="Calibri" panose="020F0502020204030204" pitchFamily="34" charset="0"/>
              </a:rPr>
              <a:t>House of Commons Library.</a:t>
            </a:r>
            <a:r>
              <a:rPr lang="en-GB" sz="1400" dirty="0">
                <a:effectLst/>
                <a:latin typeface="Arial" panose="020B0604020202020204" pitchFamily="34" charset="0"/>
                <a:ea typeface="Calibri" panose="020F0502020204030204" pitchFamily="34" charset="0"/>
              </a:rPr>
              <a:t>  Available at: </a:t>
            </a:r>
            <a:r>
              <a:rPr lang="en-GB" sz="14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https://researchbriefings.files.parliament.uk/documents/CBP-8537/CBP-8537.pdf</a:t>
            </a:r>
            <a:r>
              <a:rPr lang="en-GB" sz="1400" dirty="0">
                <a:effectLst/>
                <a:latin typeface="Arial" panose="020B0604020202020204" pitchFamily="34" charset="0"/>
                <a:ea typeface="Calibri" panose="020F0502020204030204" pitchFamily="34" charset="0"/>
              </a:rPr>
              <a:t> [Accessed 06/08/22].</a:t>
            </a:r>
            <a:endParaRPr lang="en-GB" sz="1400" dirty="0"/>
          </a:p>
        </p:txBody>
      </p:sp>
      <p:pic>
        <p:nvPicPr>
          <p:cNvPr id="8" name="Picture 7">
            <a:extLst>
              <a:ext uri="{FF2B5EF4-FFF2-40B4-BE49-F238E27FC236}">
                <a16:creationId xmlns:a16="http://schemas.microsoft.com/office/drawing/2014/main" id="{D17CE134-A6A0-49D8-B336-3CCA2D6B5ED1}"/>
              </a:ext>
            </a:extLst>
          </p:cNvPr>
          <p:cNvPicPr/>
          <p:nvPr/>
        </p:nvPicPr>
        <p:blipFill rotWithShape="1">
          <a:blip r:embed="rId4" cstate="print">
            <a:extLst>
              <a:ext uri="{28A0092B-C50C-407E-A947-70E740481C1C}">
                <a14:useLocalDpi xmlns:a14="http://schemas.microsoft.com/office/drawing/2010/main" val="0"/>
              </a:ext>
            </a:extLst>
          </a:blip>
          <a:srcRect l="6341" t="32629" r="6605" b="31836"/>
          <a:stretch/>
        </p:blipFill>
        <p:spPr bwMode="auto">
          <a:xfrm>
            <a:off x="9338329" y="152273"/>
            <a:ext cx="2659341" cy="10146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302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928E4-758B-4E61-B62C-734EC8940547}"/>
              </a:ext>
            </a:extLst>
          </p:cNvPr>
          <p:cNvSpPr>
            <a:spLocks noGrp="1"/>
          </p:cNvSpPr>
          <p:nvPr>
            <p:ph type="title"/>
          </p:nvPr>
        </p:nvSpPr>
        <p:spPr>
          <a:xfrm>
            <a:off x="110231" y="147570"/>
            <a:ext cx="8625396" cy="1065181"/>
          </a:xfrm>
        </p:spPr>
        <p:txBody>
          <a:bodyPr>
            <a:normAutofit/>
          </a:bodyPr>
          <a:lstStyle/>
          <a:p>
            <a:r>
              <a:rPr lang="en-GB" b="1" dirty="0">
                <a:solidFill>
                  <a:srgbClr val="9B003B"/>
                </a:solidFill>
                <a:latin typeface="Arial" panose="020B0604020202020204" pitchFamily="34" charset="0"/>
                <a:cs typeface="Arial" panose="020B0604020202020204" pitchFamily="34" charset="0"/>
              </a:rPr>
              <a:t>Regionally</a:t>
            </a:r>
            <a:r>
              <a:rPr lang="en-GB" sz="4000" b="1" dirty="0">
                <a:solidFill>
                  <a:srgbClr val="9B003B"/>
                </a:solidFill>
                <a:latin typeface="Arial" panose="020B0604020202020204" pitchFamily="34" charset="0"/>
                <a:cs typeface="Arial" panose="020B0604020202020204" pitchFamily="34" charset="0"/>
              </a:rPr>
              <a:t> in the West Midlands</a:t>
            </a:r>
          </a:p>
        </p:txBody>
      </p:sp>
      <p:graphicFrame>
        <p:nvGraphicFramePr>
          <p:cNvPr id="4" name="Table 4">
            <a:extLst>
              <a:ext uri="{FF2B5EF4-FFF2-40B4-BE49-F238E27FC236}">
                <a16:creationId xmlns:a16="http://schemas.microsoft.com/office/drawing/2014/main" id="{F3568761-C112-4D19-9FC0-529A813ACF75}"/>
              </a:ext>
            </a:extLst>
          </p:cNvPr>
          <p:cNvGraphicFramePr>
            <a:graphicFrameLocks noGrp="1"/>
          </p:cNvGraphicFramePr>
          <p:nvPr>
            <p:extLst>
              <p:ext uri="{D42A27DB-BD31-4B8C-83A1-F6EECF244321}">
                <p14:modId xmlns:p14="http://schemas.microsoft.com/office/powerpoint/2010/main" val="1120243490"/>
              </p:ext>
            </p:extLst>
          </p:nvPr>
        </p:nvGraphicFramePr>
        <p:xfrm>
          <a:off x="214308" y="1212751"/>
          <a:ext cx="11717280" cy="4815840"/>
        </p:xfrm>
        <a:graphic>
          <a:graphicData uri="http://schemas.openxmlformats.org/drawingml/2006/table">
            <a:tbl>
              <a:tblPr firstRow="1" bandRow="1">
                <a:tableStyleId>{EB344D84-9AFB-497E-A393-DC336BA19D2E}</a:tableStyleId>
              </a:tblPr>
              <a:tblGrid>
                <a:gridCol w="1952880">
                  <a:extLst>
                    <a:ext uri="{9D8B030D-6E8A-4147-A177-3AD203B41FA5}">
                      <a16:colId xmlns:a16="http://schemas.microsoft.com/office/drawing/2014/main" val="2937533550"/>
                    </a:ext>
                  </a:extLst>
                </a:gridCol>
                <a:gridCol w="1952880">
                  <a:extLst>
                    <a:ext uri="{9D8B030D-6E8A-4147-A177-3AD203B41FA5}">
                      <a16:colId xmlns:a16="http://schemas.microsoft.com/office/drawing/2014/main" val="3705478629"/>
                    </a:ext>
                  </a:extLst>
                </a:gridCol>
                <a:gridCol w="1952880">
                  <a:extLst>
                    <a:ext uri="{9D8B030D-6E8A-4147-A177-3AD203B41FA5}">
                      <a16:colId xmlns:a16="http://schemas.microsoft.com/office/drawing/2014/main" val="14883596"/>
                    </a:ext>
                  </a:extLst>
                </a:gridCol>
                <a:gridCol w="1952880">
                  <a:extLst>
                    <a:ext uri="{9D8B030D-6E8A-4147-A177-3AD203B41FA5}">
                      <a16:colId xmlns:a16="http://schemas.microsoft.com/office/drawing/2014/main" val="1929549965"/>
                    </a:ext>
                  </a:extLst>
                </a:gridCol>
                <a:gridCol w="1952880">
                  <a:extLst>
                    <a:ext uri="{9D8B030D-6E8A-4147-A177-3AD203B41FA5}">
                      <a16:colId xmlns:a16="http://schemas.microsoft.com/office/drawing/2014/main" val="1118990639"/>
                    </a:ext>
                  </a:extLst>
                </a:gridCol>
                <a:gridCol w="1952880">
                  <a:extLst>
                    <a:ext uri="{9D8B030D-6E8A-4147-A177-3AD203B41FA5}">
                      <a16:colId xmlns:a16="http://schemas.microsoft.com/office/drawing/2014/main" val="95858414"/>
                    </a:ext>
                  </a:extLst>
                </a:gridCol>
              </a:tblGrid>
              <a:tr h="370840">
                <a:tc>
                  <a:txBody>
                    <a:bodyPr/>
                    <a:lstStyle/>
                    <a:p>
                      <a:endParaRPr lang="en-GB" sz="20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2012/13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2015/16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2020/21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 Increase 2012/13-2015/16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 Increase 2015/16-2020/21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extLst>
                  <a:ext uri="{0D108BD9-81ED-4DB2-BD59-A6C34878D82A}">
                    <a16:rowId xmlns:a16="http://schemas.microsoft.com/office/drawing/2014/main" val="720473841"/>
                  </a:ext>
                </a:extLst>
              </a:tr>
              <a:tr h="370840">
                <a:tc>
                  <a:txBody>
                    <a:bodyPr/>
                    <a:lstStyle/>
                    <a:p>
                      <a:r>
                        <a:rPr lang="en-GB" sz="2000" b="1" dirty="0">
                          <a:solidFill>
                            <a:schemeClr val="bg1"/>
                          </a:solidFill>
                          <a:latin typeface="Arial" panose="020B0604020202020204" pitchFamily="34" charset="0"/>
                          <a:cs typeface="Arial" panose="020B0604020202020204" pitchFamily="34" charset="0"/>
                        </a:rPr>
                        <a:t>Race</a:t>
                      </a:r>
                    </a:p>
                    <a:p>
                      <a:endParaRPr lang="en-GB" sz="2000" b="1" dirty="0">
                        <a:solidFill>
                          <a:schemeClr val="bg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2,460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3,291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7,914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33.8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140.5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9707772"/>
                  </a:ext>
                </a:extLst>
              </a:tr>
              <a:tr h="370840">
                <a:tc>
                  <a:txBody>
                    <a:bodyPr/>
                    <a:lstStyle/>
                    <a:p>
                      <a:r>
                        <a:rPr lang="en-GB" sz="2000" b="1" dirty="0">
                          <a:solidFill>
                            <a:schemeClr val="bg1"/>
                          </a:solidFill>
                          <a:latin typeface="Arial" panose="020B0604020202020204" pitchFamily="34" charset="0"/>
                          <a:cs typeface="Arial" panose="020B0604020202020204" pitchFamily="34" charset="0"/>
                        </a:rPr>
                        <a:t>Religion</a:t>
                      </a:r>
                    </a:p>
                    <a:p>
                      <a:endParaRPr lang="en-GB" sz="2000" b="1" dirty="0">
                        <a:solidFill>
                          <a:schemeClr val="bg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82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155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269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89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73.5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1527246"/>
                  </a:ext>
                </a:extLst>
              </a:tr>
              <a:tr h="370840">
                <a:tc>
                  <a:txBody>
                    <a:bodyPr/>
                    <a:lstStyle/>
                    <a:p>
                      <a:r>
                        <a:rPr lang="en-GB" sz="2000" b="1" dirty="0">
                          <a:solidFill>
                            <a:schemeClr val="bg1"/>
                          </a:solidFill>
                          <a:latin typeface="Arial" panose="020B0604020202020204" pitchFamily="34" charset="0"/>
                          <a:cs typeface="Arial" panose="020B0604020202020204" pitchFamily="34" charset="0"/>
                        </a:rPr>
                        <a:t>Disability</a:t>
                      </a:r>
                    </a:p>
                    <a:p>
                      <a:endParaRPr lang="en-GB" sz="2000" b="1" dirty="0">
                        <a:solidFill>
                          <a:schemeClr val="bg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33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68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362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106.1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432.4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9544667"/>
                  </a:ext>
                </a:extLst>
              </a:tr>
              <a:tr h="370840">
                <a:tc>
                  <a:txBody>
                    <a:bodyPr/>
                    <a:lstStyle/>
                    <a:p>
                      <a:r>
                        <a:rPr lang="en-GB" sz="2000" b="1" dirty="0">
                          <a:solidFill>
                            <a:schemeClr val="bg1"/>
                          </a:solidFill>
                          <a:latin typeface="Arial" panose="020B0604020202020204" pitchFamily="34" charset="0"/>
                          <a:cs typeface="Arial" panose="020B0604020202020204" pitchFamily="34" charset="0"/>
                        </a:rPr>
                        <a:t>Sexual Orientation</a:t>
                      </a:r>
                    </a:p>
                    <a:p>
                      <a:endParaRPr lang="en-GB" sz="2000" b="1" dirty="0">
                        <a:solidFill>
                          <a:schemeClr val="bg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181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372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1,094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105.5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194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0914480"/>
                  </a:ext>
                </a:extLst>
              </a:tr>
              <a:tr h="370840">
                <a:tc>
                  <a:txBody>
                    <a:bodyPr/>
                    <a:lstStyle/>
                    <a:p>
                      <a:r>
                        <a:rPr lang="en-GB" sz="2000" b="1" dirty="0">
                          <a:solidFill>
                            <a:schemeClr val="bg1"/>
                          </a:solidFill>
                          <a:latin typeface="Arial" panose="020B0604020202020204" pitchFamily="34" charset="0"/>
                          <a:cs typeface="Arial" panose="020B0604020202020204" pitchFamily="34" charset="0"/>
                        </a:rPr>
                        <a:t>Transgender</a:t>
                      </a:r>
                    </a:p>
                    <a:p>
                      <a:endParaRPr lang="en-GB" sz="2000" b="1" dirty="0">
                        <a:solidFill>
                          <a:schemeClr val="bg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B003B"/>
                    </a:solidFill>
                  </a:tcPr>
                </a:tc>
                <a:tc>
                  <a:txBody>
                    <a:bodyPr/>
                    <a:lstStyle/>
                    <a:p>
                      <a:pPr algn="ctr"/>
                      <a:r>
                        <a:rPr lang="en-GB" sz="2000" dirty="0">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34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106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i="0" kern="1200" dirty="0">
                          <a:solidFill>
                            <a:schemeClr val="dk1"/>
                          </a:solidFill>
                          <a:effectLst/>
                          <a:latin typeface="Arial" panose="020B0604020202020204" pitchFamily="34" charset="0"/>
                          <a:ea typeface="+mn-ea"/>
                          <a:cs typeface="Arial" panose="020B0604020202020204" pitchFamily="34" charset="0"/>
                        </a:rPr>
                        <a:t>∞</a:t>
                      </a:r>
                      <a:endParaRPr lang="en-GB" sz="2400" i="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dirty="0">
                          <a:latin typeface="Arial" panose="020B0604020202020204" pitchFamily="34" charset="0"/>
                          <a:cs typeface="Arial" panose="020B0604020202020204" pitchFamily="34" charset="0"/>
                        </a:rPr>
                        <a:t>211.8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65267934"/>
                  </a:ext>
                </a:extLst>
              </a:tr>
            </a:tbl>
          </a:graphicData>
        </a:graphic>
      </p:graphicFrame>
      <p:sp>
        <p:nvSpPr>
          <p:cNvPr id="6" name="TextBox 5">
            <a:extLst>
              <a:ext uri="{FF2B5EF4-FFF2-40B4-BE49-F238E27FC236}">
                <a16:creationId xmlns:a16="http://schemas.microsoft.com/office/drawing/2014/main" id="{F5F12036-3D93-4B3E-AEBF-FB258EA0BEB3}"/>
              </a:ext>
            </a:extLst>
          </p:cNvPr>
          <p:cNvSpPr txBox="1"/>
          <p:nvPr/>
        </p:nvSpPr>
        <p:spPr>
          <a:xfrm>
            <a:off x="261936" y="6334780"/>
            <a:ext cx="11268075" cy="523220"/>
          </a:xfrm>
          <a:prstGeom prst="rect">
            <a:avLst/>
          </a:prstGeom>
          <a:noFill/>
        </p:spPr>
        <p:txBody>
          <a:bodyPr wrap="square" rtlCol="0">
            <a:spAutoFit/>
          </a:bodyPr>
          <a:lstStyle/>
          <a:p>
            <a:r>
              <a:rPr lang="en-GB" sz="1400" dirty="0">
                <a:effectLst/>
                <a:latin typeface="Arial" panose="020B0604020202020204" pitchFamily="34" charset="0"/>
                <a:ea typeface="Calibri" panose="020F0502020204030204" pitchFamily="34" charset="0"/>
              </a:rPr>
              <a:t>Allen, G.  and Zayed, Y.  (2021) Hate Crime Statistics - Appendices</a:t>
            </a:r>
            <a:r>
              <a:rPr lang="en-GB" sz="1400" i="1" dirty="0">
                <a:effectLst/>
                <a:latin typeface="Arial" panose="020B0604020202020204" pitchFamily="34" charset="0"/>
                <a:ea typeface="Calibri" panose="020F0502020204030204" pitchFamily="34" charset="0"/>
              </a:rPr>
              <a:t>.</a:t>
            </a:r>
            <a:r>
              <a:rPr lang="en-GB" sz="1400" dirty="0">
                <a:effectLst/>
                <a:latin typeface="Arial" panose="020B0604020202020204" pitchFamily="34" charset="0"/>
                <a:ea typeface="Calibri" panose="020F0502020204030204" pitchFamily="34" charset="0"/>
              </a:rPr>
              <a:t>  [Online].  </a:t>
            </a:r>
            <a:r>
              <a:rPr lang="en-GB" sz="1400" i="1" dirty="0">
                <a:effectLst/>
                <a:latin typeface="Arial" panose="020B0604020202020204" pitchFamily="34" charset="0"/>
                <a:ea typeface="Calibri" panose="020F0502020204030204" pitchFamily="34" charset="0"/>
              </a:rPr>
              <a:t>House of Commons Library.</a:t>
            </a:r>
            <a:r>
              <a:rPr lang="en-GB" sz="1400" dirty="0">
                <a:effectLst/>
                <a:latin typeface="Arial" panose="020B0604020202020204" pitchFamily="34" charset="0"/>
                <a:ea typeface="Calibri" panose="020F0502020204030204" pitchFamily="34" charset="0"/>
              </a:rPr>
              <a:t>  Available at: </a:t>
            </a:r>
            <a:r>
              <a:rPr lang="en-GB" sz="14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https://researchbriefings.files.parliament.uk/documents/CBP-8537/CBP-8537.pdf</a:t>
            </a:r>
            <a:r>
              <a:rPr lang="en-GB" sz="1400" dirty="0">
                <a:effectLst/>
                <a:latin typeface="Arial" panose="020B0604020202020204" pitchFamily="34" charset="0"/>
                <a:ea typeface="Calibri" panose="020F0502020204030204" pitchFamily="34" charset="0"/>
              </a:rPr>
              <a:t> [Accessed 06/08/22].</a:t>
            </a:r>
            <a:endParaRPr lang="en-GB" sz="1400" dirty="0"/>
          </a:p>
        </p:txBody>
      </p:sp>
      <p:pic>
        <p:nvPicPr>
          <p:cNvPr id="7" name="Picture 6">
            <a:extLst>
              <a:ext uri="{FF2B5EF4-FFF2-40B4-BE49-F238E27FC236}">
                <a16:creationId xmlns:a16="http://schemas.microsoft.com/office/drawing/2014/main" id="{70627409-40C0-4853-9F60-B116BB802716}"/>
              </a:ext>
            </a:extLst>
          </p:cNvPr>
          <p:cNvPicPr/>
          <p:nvPr/>
        </p:nvPicPr>
        <p:blipFill rotWithShape="1">
          <a:blip r:embed="rId3" cstate="print">
            <a:extLst>
              <a:ext uri="{28A0092B-C50C-407E-A947-70E740481C1C}">
                <a14:useLocalDpi xmlns:a14="http://schemas.microsoft.com/office/drawing/2010/main" val="0"/>
              </a:ext>
            </a:extLst>
          </a:blip>
          <a:srcRect l="6341" t="32629" r="6605" b="31836"/>
          <a:stretch/>
        </p:blipFill>
        <p:spPr bwMode="auto">
          <a:xfrm>
            <a:off x="9338329" y="152273"/>
            <a:ext cx="2659341" cy="10146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3606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CC71B0-A788-498F-B897-E6E093DD37BE}"/>
              </a:ext>
            </a:extLst>
          </p:cNvPr>
          <p:cNvSpPr/>
          <p:nvPr/>
        </p:nvSpPr>
        <p:spPr>
          <a:xfrm>
            <a:off x="8353425" y="0"/>
            <a:ext cx="3838575" cy="6858000"/>
          </a:xfrm>
          <a:prstGeom prst="rect">
            <a:avLst/>
          </a:prstGeom>
          <a:solidFill>
            <a:srgbClr val="9B003B"/>
          </a:solidFill>
          <a:ln>
            <a:solidFill>
              <a:srgbClr val="9B0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44D7BA39-B694-418F-9FC6-279F21AFDF87}"/>
              </a:ext>
            </a:extLst>
          </p:cNvPr>
          <p:cNvPicPr/>
          <p:nvPr/>
        </p:nvPicPr>
        <p:blipFill rotWithShape="1">
          <a:blip r:embed="rId2" cstate="print">
            <a:extLst>
              <a:ext uri="{28A0092B-C50C-407E-A947-70E740481C1C}">
                <a14:useLocalDpi xmlns:a14="http://schemas.microsoft.com/office/drawing/2010/main" val="0"/>
              </a:ext>
            </a:extLst>
          </a:blip>
          <a:srcRect l="6341" t="32629" r="6605" b="31836"/>
          <a:stretch/>
        </p:blipFill>
        <p:spPr bwMode="auto">
          <a:xfrm>
            <a:off x="0" y="85725"/>
            <a:ext cx="1583690" cy="647700"/>
          </a:xfrm>
          <a:prstGeom prst="rect">
            <a:avLst/>
          </a:prstGeom>
          <a:noFill/>
          <a:ln>
            <a:no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825AC94D-6CCB-4B51-A8A2-2853EF1157F0}"/>
              </a:ext>
            </a:extLst>
          </p:cNvPr>
          <p:cNvSpPr txBox="1"/>
          <p:nvPr/>
        </p:nvSpPr>
        <p:spPr>
          <a:xfrm>
            <a:off x="8604033" y="1669391"/>
            <a:ext cx="3337358" cy="3013838"/>
          </a:xfrm>
          <a:prstGeom prst="rect">
            <a:avLst/>
          </a:prstGeom>
          <a:noFill/>
        </p:spPr>
        <p:txBody>
          <a:bodyPr wrap="square" rtlCol="0">
            <a:spAutoFit/>
          </a:bodyPr>
          <a:lstStyle/>
          <a:p>
            <a:pPr algn="ctr">
              <a:lnSpc>
                <a:spcPct val="150000"/>
              </a:lnSpc>
            </a:pPr>
            <a:r>
              <a:rPr lang="en-GB" sz="4400" b="1" dirty="0">
                <a:solidFill>
                  <a:schemeClr val="bg1"/>
                </a:solidFill>
                <a:latin typeface="Arial" panose="020B0604020202020204" pitchFamily="34" charset="0"/>
                <a:cs typeface="Arial" panose="020B0604020202020204" pitchFamily="34" charset="0"/>
              </a:rPr>
              <a:t>What do we know so far? </a:t>
            </a:r>
          </a:p>
        </p:txBody>
      </p:sp>
      <p:sp>
        <p:nvSpPr>
          <p:cNvPr id="3" name="TextBox 2">
            <a:extLst>
              <a:ext uri="{FF2B5EF4-FFF2-40B4-BE49-F238E27FC236}">
                <a16:creationId xmlns:a16="http://schemas.microsoft.com/office/drawing/2014/main" id="{7A67736A-AB78-4FF4-B9D5-25271D842B8C}"/>
              </a:ext>
            </a:extLst>
          </p:cNvPr>
          <p:cNvSpPr txBox="1"/>
          <p:nvPr/>
        </p:nvSpPr>
        <p:spPr>
          <a:xfrm>
            <a:off x="395288" y="819150"/>
            <a:ext cx="7610476" cy="5575309"/>
          </a:xfrm>
          <a:prstGeom prst="rect">
            <a:avLst/>
          </a:prstGeom>
          <a:noFill/>
        </p:spPr>
        <p:txBody>
          <a:bodyPr wrap="square" rtlCol="0">
            <a:spAutoFit/>
          </a:bodyPr>
          <a:lstStyle/>
          <a:p>
            <a:pPr algn="just">
              <a:lnSpc>
                <a:spcPct val="150000"/>
              </a:lnSpc>
            </a:pPr>
            <a:r>
              <a:rPr lang="en-GB" sz="2000" b="1" dirty="0">
                <a:solidFill>
                  <a:srgbClr val="9B003B"/>
                </a:solidFill>
                <a:latin typeface="Arial" panose="020B0604020202020204" pitchFamily="34" charset="0"/>
                <a:cs typeface="Arial" panose="020B0604020202020204" pitchFamily="34" charset="0"/>
              </a:rPr>
              <a:t>We currently have 85 respondents of whom:</a:t>
            </a:r>
          </a:p>
          <a:p>
            <a:pPr marL="285750" indent="-285750"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Perceive Racism to be the main motivation of hate within Walsall; followed by sexual orientation, Religion, Disability, then Transgender. </a:t>
            </a:r>
          </a:p>
          <a:p>
            <a:pPr marL="285750" indent="-285750"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Believe verbal abuse, violence and harassment to be the most common acts of hate.</a:t>
            </a:r>
          </a:p>
          <a:p>
            <a:pPr marL="285750" indent="-285750"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52 had experienced hate incidents including verbal abuse, harassment, threats of physical violence or actual physical violence, bullying, and criminal/property damage.</a:t>
            </a:r>
          </a:p>
          <a:p>
            <a:pPr marL="285750" indent="-285750"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Only 25 of these reported to the police.</a:t>
            </a:r>
          </a:p>
          <a:p>
            <a:pPr marL="285750" indent="-285750"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Only 4 out of the 25 non-reporting respondents reported to another service.</a:t>
            </a:r>
          </a:p>
        </p:txBody>
      </p:sp>
    </p:spTree>
    <p:extLst>
      <p:ext uri="{BB962C8B-B14F-4D97-AF65-F5344CB8AC3E}">
        <p14:creationId xmlns:p14="http://schemas.microsoft.com/office/powerpoint/2010/main" val="3171917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AA4B-EB45-4BBC-87D3-8B21D146D54A}"/>
              </a:ext>
            </a:extLst>
          </p:cNvPr>
          <p:cNvSpPr>
            <a:spLocks noGrp="1"/>
          </p:cNvSpPr>
          <p:nvPr>
            <p:ph type="title"/>
          </p:nvPr>
        </p:nvSpPr>
        <p:spPr>
          <a:xfrm>
            <a:off x="71021" y="-3174"/>
            <a:ext cx="6402355" cy="1325563"/>
          </a:xfrm>
        </p:spPr>
        <p:txBody>
          <a:bodyPr/>
          <a:lstStyle/>
          <a:p>
            <a:r>
              <a:rPr lang="en-GB" b="1" dirty="0">
                <a:solidFill>
                  <a:srgbClr val="9B003B"/>
                </a:solidFill>
                <a:latin typeface="Arial" panose="020B0604020202020204" pitchFamily="34" charset="0"/>
                <a:cs typeface="Arial" panose="020B0604020202020204" pitchFamily="34" charset="0"/>
              </a:rPr>
              <a:t>We need your help!</a:t>
            </a:r>
          </a:p>
        </p:txBody>
      </p:sp>
      <p:sp>
        <p:nvSpPr>
          <p:cNvPr id="3" name="Content Placeholder 2">
            <a:extLst>
              <a:ext uri="{FF2B5EF4-FFF2-40B4-BE49-F238E27FC236}">
                <a16:creationId xmlns:a16="http://schemas.microsoft.com/office/drawing/2014/main" id="{7A914719-00B6-485C-94F0-C790F47C88C8}"/>
              </a:ext>
            </a:extLst>
          </p:cNvPr>
          <p:cNvSpPr>
            <a:spLocks noGrp="1"/>
          </p:cNvSpPr>
          <p:nvPr>
            <p:ph idx="1"/>
          </p:nvPr>
        </p:nvSpPr>
        <p:spPr>
          <a:xfrm>
            <a:off x="0" y="1344115"/>
            <a:ext cx="12192000" cy="5513886"/>
          </a:xfrm>
        </p:spPr>
        <p:txBody>
          <a:bodyPr>
            <a:normAutofit fontScale="92500"/>
          </a:bodyPr>
          <a:lstStyle/>
          <a:p>
            <a:pPr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We originally distributed our survey online during Covid, which meant limited ability to actively recruit participants in a social setting and not everyone has access to a computer.</a:t>
            </a:r>
          </a:p>
          <a:p>
            <a:pPr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We need your help reaching our communities in Walsall and encouraging them to take part and have their voices heard so we can work towards a stronger Walsall and improve support given to victims of hate. </a:t>
            </a:r>
          </a:p>
          <a:p>
            <a:pPr marL="0" indent="0" algn="just">
              <a:lnSpc>
                <a:spcPct val="150000"/>
              </a:lnSpc>
              <a:spcBef>
                <a:spcPts val="1800"/>
              </a:spcBef>
              <a:buNone/>
            </a:pPr>
            <a:r>
              <a:rPr lang="en-GB" sz="2000" b="1" dirty="0">
                <a:solidFill>
                  <a:srgbClr val="9B003B"/>
                </a:solidFill>
                <a:latin typeface="Arial" panose="020B0604020202020204" pitchFamily="34" charset="0"/>
                <a:cs typeface="Arial" panose="020B0604020202020204" pitchFamily="34" charset="0"/>
              </a:rPr>
              <a:t>You can get involved and help us by:</a:t>
            </a:r>
          </a:p>
          <a:p>
            <a:pPr marL="285750" indent="-285750"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Reaching out to communities, especially those that are harder to access.</a:t>
            </a:r>
          </a:p>
          <a:p>
            <a:pPr marL="285750" indent="-285750"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Distributing surveys within community centres, the community itself or point communities in the right direction.  </a:t>
            </a:r>
          </a:p>
          <a:p>
            <a:pPr marL="285750" indent="-285750" algn="just">
              <a:lnSpc>
                <a:spcPct val="150000"/>
              </a:lnSpc>
              <a:buClr>
                <a:srgbClr val="9B003B"/>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Positively promoting the survey – </a:t>
            </a:r>
            <a:r>
              <a:rPr lang="en-GB" sz="2000" b="1" i="1" dirty="0">
                <a:latin typeface="Arial" panose="020B0604020202020204" pitchFamily="34" charset="0"/>
                <a:cs typeface="Arial" panose="020B0604020202020204" pitchFamily="34" charset="0"/>
              </a:rPr>
              <a:t>Research should be impactive, otherwise it’s pointless</a:t>
            </a:r>
            <a:r>
              <a:rPr lang="en-GB" sz="2000" dirty="0">
                <a:latin typeface="Arial" panose="020B0604020202020204" pitchFamily="34" charset="0"/>
                <a:cs typeface="Arial" panose="020B0604020202020204" pitchFamily="34" charset="0"/>
              </a:rPr>
              <a:t>.  We want to improve the experiences of victims of hate </a:t>
            </a:r>
            <a:r>
              <a:rPr lang="en-GB" sz="2000" b="1" dirty="0">
                <a:solidFill>
                  <a:srgbClr val="9B003B"/>
                </a:solidFill>
                <a:latin typeface="Arial" panose="020B0604020202020204" pitchFamily="34" charset="0"/>
                <a:cs typeface="Arial" panose="020B0604020202020204" pitchFamily="34" charset="0"/>
              </a:rPr>
              <a:t>‘From report to support’ </a:t>
            </a:r>
            <a:r>
              <a:rPr lang="en-GB" sz="2000" dirty="0">
                <a:latin typeface="Arial" panose="020B0604020202020204" pitchFamily="34" charset="0"/>
                <a:cs typeface="Arial" panose="020B0604020202020204" pitchFamily="34" charset="0"/>
              </a:rPr>
              <a:t>and we are passionate to kickstart that change with this report and it’s recommendations. </a:t>
            </a:r>
          </a:p>
          <a:p>
            <a:pPr algn="just">
              <a:lnSpc>
                <a:spcPct val="150000"/>
              </a:lnSpc>
              <a:buClr>
                <a:srgbClr val="9B003B"/>
              </a:buClr>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243D4D4D-0036-4688-9084-BB5CF99D9F7A}"/>
              </a:ext>
            </a:extLst>
          </p:cNvPr>
          <p:cNvPicPr/>
          <p:nvPr/>
        </p:nvPicPr>
        <p:blipFill rotWithShape="1">
          <a:blip r:embed="rId2" cstate="print">
            <a:extLst>
              <a:ext uri="{28A0092B-C50C-407E-A947-70E740481C1C}">
                <a14:useLocalDpi xmlns:a14="http://schemas.microsoft.com/office/drawing/2010/main" val="0"/>
              </a:ext>
            </a:extLst>
          </a:blip>
          <a:srcRect l="6341" t="32629" r="6605" b="31836"/>
          <a:stretch/>
        </p:blipFill>
        <p:spPr bwMode="auto">
          <a:xfrm>
            <a:off x="9338329" y="152273"/>
            <a:ext cx="2659341" cy="10146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11391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C02E7-3B63-C9F3-C9E3-3CB34E52FD63}"/>
              </a:ext>
            </a:extLst>
          </p:cNvPr>
          <p:cNvSpPr>
            <a:spLocks noGrp="1"/>
          </p:cNvSpPr>
          <p:nvPr>
            <p:ph type="ctrTitle"/>
          </p:nvPr>
        </p:nvSpPr>
        <p:spPr>
          <a:xfrm>
            <a:off x="1524000" y="2646363"/>
            <a:ext cx="9144000" cy="2387600"/>
          </a:xfrm>
        </p:spPr>
        <p:txBody>
          <a:bodyPr>
            <a:normAutofit fontScale="90000"/>
          </a:bodyPr>
          <a:lstStyle/>
          <a:p>
            <a:br>
              <a:rPr lang="en-GB" dirty="0"/>
            </a:br>
            <a:br>
              <a:rPr lang="en-GB" dirty="0"/>
            </a:br>
            <a:r>
              <a:rPr lang="en-GB" dirty="0"/>
              <a:t>2 Questions for conference </a:t>
            </a:r>
            <a:br>
              <a:rPr lang="en-GB" dirty="0"/>
            </a:br>
            <a:br>
              <a:rPr lang="en-GB" sz="6700" dirty="0"/>
            </a:br>
            <a:r>
              <a:rPr lang="en-GB" sz="6700" dirty="0"/>
              <a:t>What communities do you have relationships with and what is the best way to encourage participation?</a:t>
            </a:r>
          </a:p>
        </p:txBody>
      </p:sp>
    </p:spTree>
    <p:extLst>
      <p:ext uri="{BB962C8B-B14F-4D97-AF65-F5344CB8AC3E}">
        <p14:creationId xmlns:p14="http://schemas.microsoft.com/office/powerpoint/2010/main" val="4257970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731</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Castellar</vt:lpstr>
      <vt:lpstr>Wingdings</vt:lpstr>
      <vt:lpstr>Office Theme</vt:lpstr>
      <vt:lpstr>HATE CRIME LIVED EXPERIENCE VIDEO  </vt:lpstr>
      <vt:lpstr>PowerPoint Presentation</vt:lpstr>
      <vt:lpstr>What is WALSALL: From ‘Report to Support?’ </vt:lpstr>
      <vt:lpstr>Why are we doing this? </vt:lpstr>
      <vt:lpstr>PowerPoint Presentation</vt:lpstr>
      <vt:lpstr>Regionally in the West Midlands</vt:lpstr>
      <vt:lpstr>PowerPoint Presentation</vt:lpstr>
      <vt:lpstr>We need your help!</vt:lpstr>
      <vt:lpstr>  2 Questions for conference   What communities do you have relationships with and what is the best way to encourage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WALSALL HATE INCIDENT PROFILE</dc:title>
  <dc:creator>Nikki Bailey</dc:creator>
  <cp:lastModifiedBy>Nasar Iqbal</cp:lastModifiedBy>
  <cp:revision>10</cp:revision>
  <dcterms:created xsi:type="dcterms:W3CDTF">2023-02-28T16:45:56Z</dcterms:created>
  <dcterms:modified xsi:type="dcterms:W3CDTF">2023-03-01T19:18:13Z</dcterms:modified>
</cp:coreProperties>
</file>