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 id="2147483700" r:id="rId6"/>
  </p:sldMasterIdLst>
  <p:notesMasterIdLst>
    <p:notesMasterId r:id="rId29"/>
  </p:notesMasterIdLst>
  <p:sldIdLst>
    <p:sldId id="425" r:id="rId7"/>
    <p:sldId id="333" r:id="rId8"/>
    <p:sldId id="327" r:id="rId9"/>
    <p:sldId id="332" r:id="rId10"/>
    <p:sldId id="291" r:id="rId11"/>
    <p:sldId id="407" r:id="rId12"/>
    <p:sldId id="318" r:id="rId13"/>
    <p:sldId id="2093" r:id="rId14"/>
    <p:sldId id="400" r:id="rId15"/>
    <p:sldId id="2095" r:id="rId16"/>
    <p:sldId id="381" r:id="rId17"/>
    <p:sldId id="431" r:id="rId18"/>
    <p:sldId id="384" r:id="rId19"/>
    <p:sldId id="386" r:id="rId20"/>
    <p:sldId id="366" r:id="rId21"/>
    <p:sldId id="418" r:id="rId22"/>
    <p:sldId id="296" r:id="rId23"/>
    <p:sldId id="403" r:id="rId24"/>
    <p:sldId id="411" r:id="rId25"/>
    <p:sldId id="421" r:id="rId26"/>
    <p:sldId id="405" r:id="rId27"/>
    <p:sldId id="328" r:id="rId28"/>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692CE"/>
    <a:srgbClr val="0220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6" autoAdjust="0"/>
    <p:restoredTop sz="67916" autoAdjust="0"/>
  </p:normalViewPr>
  <p:slideViewPr>
    <p:cSldViewPr snapToGrid="0" snapToObjects="1">
      <p:cViewPr varScale="1">
        <p:scale>
          <a:sx n="62" d="100"/>
          <a:sy n="62" d="100"/>
        </p:scale>
        <p:origin x="1348" y="36"/>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50" d="100"/>
          <a:sy n="50" d="100"/>
        </p:scale>
        <p:origin x="271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34.svg"/><Relationship Id="rId1" Type="http://schemas.openxmlformats.org/officeDocument/2006/relationships/image" Target="../media/image3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4.svg"/><Relationship Id="rId1"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D5B155-9914-4F0A-9CAB-022A17232E0B}"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9786B1BD-F39A-4ADE-A9D5-A6DB1D69BD10}">
      <dgm:prSet custT="1"/>
      <dgm:spPr/>
      <dgm:t>
        <a:bodyPr/>
        <a:lstStyle/>
        <a:p>
          <a:r>
            <a:rPr lang="en-GB" sz="1800" b="1" dirty="0"/>
            <a:t>80% </a:t>
          </a:r>
          <a:r>
            <a:rPr lang="en-GB" sz="1800" dirty="0"/>
            <a:t>of whg homes are located within a Core20 area across </a:t>
          </a:r>
          <a:r>
            <a:rPr lang="en-GB" sz="1800" b="1" dirty="0"/>
            <a:t>80 LSOAs</a:t>
          </a:r>
          <a:r>
            <a:rPr lang="en-GB" sz="1800" dirty="0"/>
            <a:t>.</a:t>
          </a:r>
          <a:endParaRPr lang="en-US" sz="1800" dirty="0"/>
        </a:p>
      </dgm:t>
    </dgm:pt>
    <dgm:pt modelId="{26929203-F6A0-41EC-8815-E1C8A5F6CF3B}" type="parTrans" cxnId="{449FF977-92CB-4BE2-AE07-BDB11A6B5F7D}">
      <dgm:prSet/>
      <dgm:spPr/>
      <dgm:t>
        <a:bodyPr/>
        <a:lstStyle/>
        <a:p>
          <a:endParaRPr lang="en-US"/>
        </a:p>
      </dgm:t>
    </dgm:pt>
    <dgm:pt modelId="{E1C84056-5D0A-43B6-88CD-A391FC50EF3D}" type="sibTrans" cxnId="{449FF977-92CB-4BE2-AE07-BDB11A6B5F7D}">
      <dgm:prSet/>
      <dgm:spPr/>
      <dgm:t>
        <a:bodyPr/>
        <a:lstStyle/>
        <a:p>
          <a:endParaRPr lang="en-US"/>
        </a:p>
      </dgm:t>
    </dgm:pt>
    <dgm:pt modelId="{24BECD9C-6EB8-48CA-ADF5-B1D88BC26D2F}">
      <dgm:prSet custT="1"/>
      <dgm:spPr/>
      <dgm:t>
        <a:bodyPr/>
        <a:lstStyle/>
        <a:p>
          <a:r>
            <a:rPr lang="en-GB" sz="2000" b="1" dirty="0"/>
            <a:t>52% </a:t>
          </a:r>
          <a:r>
            <a:rPr lang="en-GB" sz="2000" dirty="0"/>
            <a:t>of the population of Walsall live in a </a:t>
          </a:r>
          <a:r>
            <a:rPr lang="en-GB" sz="2000" b="1" dirty="0"/>
            <a:t>Core20 </a:t>
          </a:r>
          <a:r>
            <a:rPr lang="en-GB" sz="2000" dirty="0"/>
            <a:t>area</a:t>
          </a:r>
          <a:endParaRPr lang="en-US" sz="2000" dirty="0"/>
        </a:p>
      </dgm:t>
    </dgm:pt>
    <dgm:pt modelId="{2CB2A717-4A19-4A4D-BCD6-DEC06BC408E2}" type="parTrans" cxnId="{AA1D408D-8626-42A4-A1B5-13ED9A14ED26}">
      <dgm:prSet/>
      <dgm:spPr/>
      <dgm:t>
        <a:bodyPr/>
        <a:lstStyle/>
        <a:p>
          <a:endParaRPr lang="en-US"/>
        </a:p>
      </dgm:t>
    </dgm:pt>
    <dgm:pt modelId="{BBDA83D4-86F8-4635-8AA1-C87924C0B1DE}" type="sibTrans" cxnId="{AA1D408D-8626-42A4-A1B5-13ED9A14ED26}">
      <dgm:prSet/>
      <dgm:spPr/>
      <dgm:t>
        <a:bodyPr/>
        <a:lstStyle/>
        <a:p>
          <a:endParaRPr lang="en-US"/>
        </a:p>
      </dgm:t>
    </dgm:pt>
    <dgm:pt modelId="{624A1124-F7D8-4506-8304-396F27185E14}" type="pres">
      <dgm:prSet presAssocID="{CED5B155-9914-4F0A-9CAB-022A17232E0B}" presName="root" presStyleCnt="0">
        <dgm:presLayoutVars>
          <dgm:dir/>
          <dgm:resizeHandles val="exact"/>
        </dgm:presLayoutVars>
      </dgm:prSet>
      <dgm:spPr/>
      <dgm:t>
        <a:bodyPr/>
        <a:lstStyle/>
        <a:p>
          <a:endParaRPr lang="en-US"/>
        </a:p>
      </dgm:t>
    </dgm:pt>
    <dgm:pt modelId="{7DE7267E-3BDE-4A6A-B891-B424940CE68F}" type="pres">
      <dgm:prSet presAssocID="{9786B1BD-F39A-4ADE-A9D5-A6DB1D69BD10}" presName="compNode" presStyleCnt="0"/>
      <dgm:spPr/>
    </dgm:pt>
    <dgm:pt modelId="{F9992242-20A9-4FB5-AF80-ABF5E1881300}" type="pres">
      <dgm:prSet presAssocID="{9786B1BD-F39A-4ADE-A9D5-A6DB1D69BD10}" presName="bgRect" presStyleLbl="bgShp" presStyleIdx="0" presStyleCnt="2" custLinFactNeighborX="60256" custLinFactNeighborY="5724"/>
      <dgm:spPr/>
    </dgm:pt>
    <dgm:pt modelId="{AC88864C-C57A-4D76-87A5-793B0DC84B3A}" type="pres">
      <dgm:prSet presAssocID="{9786B1BD-F39A-4ADE-A9D5-A6DB1D69BD10}" presName="iconRect" presStyleLbl="node1" presStyleIdx="0" presStyleCnt="2"/>
      <dgm:spPr>
        <a:ln>
          <a:noFill/>
        </a:ln>
      </dgm:spPr>
    </dgm:pt>
    <dgm:pt modelId="{16DCA140-3C38-49C5-8523-30AA4889E9D7}" type="pres">
      <dgm:prSet presAssocID="{9786B1BD-F39A-4ADE-A9D5-A6DB1D69BD10}" presName="spaceRect" presStyleCnt="0"/>
      <dgm:spPr/>
    </dgm:pt>
    <dgm:pt modelId="{939FC50A-543D-47DF-9EB6-2BF62ABEB998}" type="pres">
      <dgm:prSet presAssocID="{9786B1BD-F39A-4ADE-A9D5-A6DB1D69BD10}" presName="parTx" presStyleLbl="revTx" presStyleIdx="0" presStyleCnt="2" custScaleX="104111" custScaleY="111777">
        <dgm:presLayoutVars>
          <dgm:chMax val="0"/>
          <dgm:chPref val="0"/>
        </dgm:presLayoutVars>
      </dgm:prSet>
      <dgm:spPr/>
      <dgm:t>
        <a:bodyPr/>
        <a:lstStyle/>
        <a:p>
          <a:endParaRPr lang="en-US"/>
        </a:p>
      </dgm:t>
    </dgm:pt>
    <dgm:pt modelId="{0E8C83B8-296C-4DB2-9439-028F7E4BC04B}" type="pres">
      <dgm:prSet presAssocID="{E1C84056-5D0A-43B6-88CD-A391FC50EF3D}" presName="sibTrans" presStyleCnt="0"/>
      <dgm:spPr/>
    </dgm:pt>
    <dgm:pt modelId="{92C06F81-3E2F-4FBC-A0A7-0CD49739CF15}" type="pres">
      <dgm:prSet presAssocID="{24BECD9C-6EB8-48CA-ADF5-B1D88BC26D2F}" presName="compNode" presStyleCnt="0"/>
      <dgm:spPr/>
    </dgm:pt>
    <dgm:pt modelId="{F8D160A1-4921-41BE-B568-9961BEAA6BC7}" type="pres">
      <dgm:prSet presAssocID="{24BECD9C-6EB8-48CA-ADF5-B1D88BC26D2F}" presName="bgRect" presStyleLbl="bgShp" presStyleIdx="1" presStyleCnt="2"/>
      <dgm:spPr/>
    </dgm:pt>
    <dgm:pt modelId="{EE41025C-5951-4214-9228-BA1808CEBEA6}" type="pres">
      <dgm:prSet presAssocID="{24BECD9C-6EB8-48CA-ADF5-B1D88BC26D2F}" presName="iconRect" presStyleLbl="node1" presStyleIdx="1"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Group"/>
        </a:ext>
      </dgm:extLst>
    </dgm:pt>
    <dgm:pt modelId="{0F7E7C53-4344-43C7-A1F6-9C7F3DA3E485}" type="pres">
      <dgm:prSet presAssocID="{24BECD9C-6EB8-48CA-ADF5-B1D88BC26D2F}" presName="spaceRect" presStyleCnt="0"/>
      <dgm:spPr/>
    </dgm:pt>
    <dgm:pt modelId="{67998E13-D5D9-40AD-9DCD-F5775C357A7D}" type="pres">
      <dgm:prSet presAssocID="{24BECD9C-6EB8-48CA-ADF5-B1D88BC26D2F}" presName="parTx" presStyleLbl="revTx" presStyleIdx="1" presStyleCnt="2">
        <dgm:presLayoutVars>
          <dgm:chMax val="0"/>
          <dgm:chPref val="0"/>
        </dgm:presLayoutVars>
      </dgm:prSet>
      <dgm:spPr/>
      <dgm:t>
        <a:bodyPr/>
        <a:lstStyle/>
        <a:p>
          <a:endParaRPr lang="en-US"/>
        </a:p>
      </dgm:t>
    </dgm:pt>
  </dgm:ptLst>
  <dgm:cxnLst>
    <dgm:cxn modelId="{AA1D408D-8626-42A4-A1B5-13ED9A14ED26}" srcId="{CED5B155-9914-4F0A-9CAB-022A17232E0B}" destId="{24BECD9C-6EB8-48CA-ADF5-B1D88BC26D2F}" srcOrd="1" destOrd="0" parTransId="{2CB2A717-4A19-4A4D-BCD6-DEC06BC408E2}" sibTransId="{BBDA83D4-86F8-4635-8AA1-C87924C0B1DE}"/>
    <dgm:cxn modelId="{449FF977-92CB-4BE2-AE07-BDB11A6B5F7D}" srcId="{CED5B155-9914-4F0A-9CAB-022A17232E0B}" destId="{9786B1BD-F39A-4ADE-A9D5-A6DB1D69BD10}" srcOrd="0" destOrd="0" parTransId="{26929203-F6A0-41EC-8815-E1C8A5F6CF3B}" sibTransId="{E1C84056-5D0A-43B6-88CD-A391FC50EF3D}"/>
    <dgm:cxn modelId="{791F9AFD-201E-4331-BE8C-8FFD6E998E18}" type="presOf" srcId="{24BECD9C-6EB8-48CA-ADF5-B1D88BC26D2F}" destId="{67998E13-D5D9-40AD-9DCD-F5775C357A7D}" srcOrd="0" destOrd="0" presId="urn:microsoft.com/office/officeart/2018/2/layout/IconVerticalSolidList"/>
    <dgm:cxn modelId="{1D350C19-6BA4-4317-9ACB-DF16A998A4E8}" type="presOf" srcId="{CED5B155-9914-4F0A-9CAB-022A17232E0B}" destId="{624A1124-F7D8-4506-8304-396F27185E14}" srcOrd="0" destOrd="0" presId="urn:microsoft.com/office/officeart/2018/2/layout/IconVerticalSolidList"/>
    <dgm:cxn modelId="{41DB95A7-DCB3-45FC-A1D9-4BD7880B3786}" type="presOf" srcId="{9786B1BD-F39A-4ADE-A9D5-A6DB1D69BD10}" destId="{939FC50A-543D-47DF-9EB6-2BF62ABEB998}" srcOrd="0" destOrd="0" presId="urn:microsoft.com/office/officeart/2018/2/layout/IconVerticalSolidList"/>
    <dgm:cxn modelId="{5E05DC8D-614C-4240-9B16-B355D0A8F1E1}" type="presParOf" srcId="{624A1124-F7D8-4506-8304-396F27185E14}" destId="{7DE7267E-3BDE-4A6A-B891-B424940CE68F}" srcOrd="0" destOrd="0" presId="urn:microsoft.com/office/officeart/2018/2/layout/IconVerticalSolidList"/>
    <dgm:cxn modelId="{47DAD0A8-2530-4B5A-AA51-DC81356088BE}" type="presParOf" srcId="{7DE7267E-3BDE-4A6A-B891-B424940CE68F}" destId="{F9992242-20A9-4FB5-AF80-ABF5E1881300}" srcOrd="0" destOrd="0" presId="urn:microsoft.com/office/officeart/2018/2/layout/IconVerticalSolidList"/>
    <dgm:cxn modelId="{79171444-9418-492D-9671-684EEF6BFFE8}" type="presParOf" srcId="{7DE7267E-3BDE-4A6A-B891-B424940CE68F}" destId="{AC88864C-C57A-4D76-87A5-793B0DC84B3A}" srcOrd="1" destOrd="0" presId="urn:microsoft.com/office/officeart/2018/2/layout/IconVerticalSolidList"/>
    <dgm:cxn modelId="{5D4D0072-FE72-4CEE-BC51-FF835F1A8E1C}" type="presParOf" srcId="{7DE7267E-3BDE-4A6A-B891-B424940CE68F}" destId="{16DCA140-3C38-49C5-8523-30AA4889E9D7}" srcOrd="2" destOrd="0" presId="urn:microsoft.com/office/officeart/2018/2/layout/IconVerticalSolidList"/>
    <dgm:cxn modelId="{D876DF28-CD05-47AB-BBB3-29768B2B8B32}" type="presParOf" srcId="{7DE7267E-3BDE-4A6A-B891-B424940CE68F}" destId="{939FC50A-543D-47DF-9EB6-2BF62ABEB998}" srcOrd="3" destOrd="0" presId="urn:microsoft.com/office/officeart/2018/2/layout/IconVerticalSolidList"/>
    <dgm:cxn modelId="{E6E32AA4-3011-40A1-BAD1-EF18DE1FDDCC}" type="presParOf" srcId="{624A1124-F7D8-4506-8304-396F27185E14}" destId="{0E8C83B8-296C-4DB2-9439-028F7E4BC04B}" srcOrd="1" destOrd="0" presId="urn:microsoft.com/office/officeart/2018/2/layout/IconVerticalSolidList"/>
    <dgm:cxn modelId="{EB0E2D11-AFAE-433B-9954-F5061AD454F7}" type="presParOf" srcId="{624A1124-F7D8-4506-8304-396F27185E14}" destId="{92C06F81-3E2F-4FBC-A0A7-0CD49739CF15}" srcOrd="2" destOrd="0" presId="urn:microsoft.com/office/officeart/2018/2/layout/IconVerticalSolidList"/>
    <dgm:cxn modelId="{8B4AEAAE-FB76-44EA-AA1A-D064AA8AD7A5}" type="presParOf" srcId="{92C06F81-3E2F-4FBC-A0A7-0CD49739CF15}" destId="{F8D160A1-4921-41BE-B568-9961BEAA6BC7}" srcOrd="0" destOrd="0" presId="urn:microsoft.com/office/officeart/2018/2/layout/IconVerticalSolidList"/>
    <dgm:cxn modelId="{7A5ED334-8F80-4FFB-92DF-EC3B68DA028D}" type="presParOf" srcId="{92C06F81-3E2F-4FBC-A0A7-0CD49739CF15}" destId="{EE41025C-5951-4214-9228-BA1808CEBEA6}" srcOrd="1" destOrd="0" presId="urn:microsoft.com/office/officeart/2018/2/layout/IconVerticalSolidList"/>
    <dgm:cxn modelId="{C5E653EA-87D7-4968-9040-59853D0E95C4}" type="presParOf" srcId="{92C06F81-3E2F-4FBC-A0A7-0CD49739CF15}" destId="{0F7E7C53-4344-43C7-A1F6-9C7F3DA3E485}" srcOrd="2" destOrd="0" presId="urn:microsoft.com/office/officeart/2018/2/layout/IconVerticalSolidList"/>
    <dgm:cxn modelId="{3C1B0F92-3528-46D1-99EE-AB2A3D4B81C6}" type="presParOf" srcId="{92C06F81-3E2F-4FBC-A0A7-0CD49739CF15}" destId="{67998E13-D5D9-40AD-9DCD-F5775C357A7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92242-20A9-4FB5-AF80-ABF5E1881300}">
      <dsp:nvSpPr>
        <dsp:cNvPr id="0" name=""/>
        <dsp:cNvSpPr/>
      </dsp:nvSpPr>
      <dsp:spPr>
        <a:xfrm>
          <a:off x="0" y="544664"/>
          <a:ext cx="4513943" cy="97434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88864C-C57A-4D76-87A5-793B0DC84B3A}">
      <dsp:nvSpPr>
        <dsp:cNvPr id="0" name=""/>
        <dsp:cNvSpPr/>
      </dsp:nvSpPr>
      <dsp:spPr>
        <a:xfrm>
          <a:off x="261046" y="708119"/>
          <a:ext cx="536935" cy="535887"/>
        </a:xfrm>
        <a:prstGeom prst="rect">
          <a:avLst/>
        </a:prstGeom>
        <a:solidFill>
          <a:schemeClr val="accent3">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9FC50A-543D-47DF-9EB6-2BF62ABEB998}">
      <dsp:nvSpPr>
        <dsp:cNvPr id="0" name=""/>
        <dsp:cNvSpPr/>
      </dsp:nvSpPr>
      <dsp:spPr>
        <a:xfrm>
          <a:off x="1023135" y="431462"/>
          <a:ext cx="3524498" cy="1090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19" tIns="103219" rIns="103219" bIns="103219" numCol="1" spcCol="1270" anchor="ctr" anchorCtr="0">
          <a:noAutofit/>
        </a:bodyPr>
        <a:lstStyle/>
        <a:p>
          <a:pPr lvl="0" algn="l" defTabSz="800100">
            <a:lnSpc>
              <a:spcPct val="90000"/>
            </a:lnSpc>
            <a:spcBef>
              <a:spcPct val="0"/>
            </a:spcBef>
            <a:spcAft>
              <a:spcPct val="35000"/>
            </a:spcAft>
          </a:pPr>
          <a:r>
            <a:rPr lang="en-GB" sz="1800" b="1" kern="1200" dirty="0"/>
            <a:t>80% </a:t>
          </a:r>
          <a:r>
            <a:rPr lang="en-GB" sz="1800" kern="1200" dirty="0"/>
            <a:t>of whg homes are located within a Core20 area across </a:t>
          </a:r>
          <a:r>
            <a:rPr lang="en-GB" sz="1800" b="1" kern="1200" dirty="0"/>
            <a:t>80 LSOAs</a:t>
          </a:r>
          <a:r>
            <a:rPr lang="en-GB" sz="1800" kern="1200" dirty="0"/>
            <a:t>.</a:t>
          </a:r>
          <a:endParaRPr lang="en-US" sz="1800" kern="1200" dirty="0"/>
        </a:p>
      </dsp:txBody>
      <dsp:txXfrm>
        <a:off x="1023135" y="431462"/>
        <a:ext cx="3524498" cy="1090153"/>
      </dsp:txXfrm>
    </dsp:sp>
    <dsp:sp modelId="{F8D160A1-4921-41BE-B568-9961BEAA6BC7}">
      <dsp:nvSpPr>
        <dsp:cNvPr id="0" name=""/>
        <dsp:cNvSpPr/>
      </dsp:nvSpPr>
      <dsp:spPr>
        <a:xfrm>
          <a:off x="-33691" y="1758050"/>
          <a:ext cx="4513943" cy="97434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41025C-5951-4214-9228-BA1808CEBEA6}">
      <dsp:nvSpPr>
        <dsp:cNvPr id="0" name=""/>
        <dsp:cNvSpPr/>
      </dsp:nvSpPr>
      <dsp:spPr>
        <a:xfrm>
          <a:off x="261046" y="1977277"/>
          <a:ext cx="536935" cy="5358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998E13-D5D9-40AD-9DCD-F5775C357A7D}">
      <dsp:nvSpPr>
        <dsp:cNvPr id="0" name=""/>
        <dsp:cNvSpPr/>
      </dsp:nvSpPr>
      <dsp:spPr>
        <a:xfrm>
          <a:off x="1092720" y="1758050"/>
          <a:ext cx="3385328" cy="97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19" tIns="103219" rIns="103219" bIns="103219" numCol="1" spcCol="1270" anchor="ctr" anchorCtr="0">
          <a:noAutofit/>
        </a:bodyPr>
        <a:lstStyle/>
        <a:p>
          <a:pPr lvl="0" algn="l" defTabSz="889000">
            <a:lnSpc>
              <a:spcPct val="90000"/>
            </a:lnSpc>
            <a:spcBef>
              <a:spcPct val="0"/>
            </a:spcBef>
            <a:spcAft>
              <a:spcPct val="35000"/>
            </a:spcAft>
          </a:pPr>
          <a:r>
            <a:rPr lang="en-GB" sz="2000" b="1" kern="1200" dirty="0"/>
            <a:t>52% </a:t>
          </a:r>
          <a:r>
            <a:rPr lang="en-GB" sz="2000" kern="1200" dirty="0"/>
            <a:t>of the population of Walsall live in a </a:t>
          </a:r>
          <a:r>
            <a:rPr lang="en-GB" sz="2000" b="1" kern="1200" dirty="0"/>
            <a:t>Core20 </a:t>
          </a:r>
          <a:r>
            <a:rPr lang="en-GB" sz="2000" kern="1200" dirty="0"/>
            <a:t>area</a:t>
          </a:r>
          <a:endParaRPr lang="en-US" sz="2000" kern="1200" dirty="0"/>
        </a:p>
      </dsp:txBody>
      <dsp:txXfrm>
        <a:off x="1092720" y="1758050"/>
        <a:ext cx="3385328" cy="97529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32" tIns="45716" rIns="91432" bIns="45716" rtlCol="0"/>
          <a:lstStyle>
            <a:lvl1pPr algn="l">
              <a:defRPr sz="1200"/>
            </a:lvl1pPr>
          </a:lstStyle>
          <a:p>
            <a:endParaRPr lang="en-GB" dirty="0"/>
          </a:p>
        </p:txBody>
      </p:sp>
      <p:sp>
        <p:nvSpPr>
          <p:cNvPr id="3" name="Date Placeholder 2"/>
          <p:cNvSpPr>
            <a:spLocks noGrp="1"/>
          </p:cNvSpPr>
          <p:nvPr>
            <p:ph type="dt" idx="1"/>
          </p:nvPr>
        </p:nvSpPr>
        <p:spPr>
          <a:xfrm>
            <a:off x="3850444" y="0"/>
            <a:ext cx="2945659" cy="498056"/>
          </a:xfrm>
          <a:prstGeom prst="rect">
            <a:avLst/>
          </a:prstGeom>
        </p:spPr>
        <p:txBody>
          <a:bodyPr vert="horz" lIns="91432" tIns="45716" rIns="91432" bIns="45716" rtlCol="0"/>
          <a:lstStyle>
            <a:lvl1pPr algn="r">
              <a:defRPr sz="1200"/>
            </a:lvl1pPr>
          </a:lstStyle>
          <a:p>
            <a:fld id="{E76CEBFA-870C-47AE-8DE4-01B3C187252B}" type="datetimeFigureOut">
              <a:rPr lang="en-GB" smtClean="0"/>
              <a:t>27/02/2023</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2" tIns="45716" rIns="91432" bIns="45716"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5"/>
            <a:ext cx="2945659" cy="498055"/>
          </a:xfrm>
          <a:prstGeom prst="rect">
            <a:avLst/>
          </a:prstGeom>
        </p:spPr>
        <p:txBody>
          <a:bodyPr vert="horz" lIns="91432" tIns="45716" rIns="91432" bIns="45716"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32" tIns="45716" rIns="91432" bIns="45716" rtlCol="0" anchor="b"/>
          <a:lstStyle>
            <a:lvl1pPr algn="r">
              <a:defRPr sz="1200"/>
            </a:lvl1pPr>
          </a:lstStyle>
          <a:p>
            <a:fld id="{A1EAD233-D60F-4332-ABA8-691A3EF34418}" type="slidenum">
              <a:rPr lang="en-GB" smtClean="0"/>
              <a:t>‹#›</a:t>
            </a:fld>
            <a:endParaRPr lang="en-GB" dirty="0"/>
          </a:p>
        </p:txBody>
      </p:sp>
    </p:spTree>
    <p:extLst>
      <p:ext uri="{BB962C8B-B14F-4D97-AF65-F5344CB8AC3E}">
        <p14:creationId xmlns:p14="http://schemas.microsoft.com/office/powerpoint/2010/main" val="3170883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a:t>
            </a:r>
          </a:p>
          <a:p>
            <a:endParaRPr lang="en-GB" b="1" dirty="0"/>
          </a:p>
          <a:p>
            <a:endParaRPr lang="en-GB" dirty="0"/>
          </a:p>
          <a:p>
            <a:endParaRPr lang="en-GB" dirty="0"/>
          </a:p>
        </p:txBody>
      </p:sp>
      <p:sp>
        <p:nvSpPr>
          <p:cNvPr id="4" name="Slide Number Placeholder 3"/>
          <p:cNvSpPr>
            <a:spLocks noGrp="1"/>
          </p:cNvSpPr>
          <p:nvPr>
            <p:ph type="sldNum" sz="quarter" idx="5"/>
          </p:nvPr>
        </p:nvSpPr>
        <p:spPr/>
        <p:txBody>
          <a:bodyPr/>
          <a:lstStyle/>
          <a:p>
            <a:fld id="{A1EAD233-D60F-4332-ABA8-691A3EF34418}" type="slidenum">
              <a:rPr lang="en-GB" smtClean="0"/>
              <a:t>1</a:t>
            </a:fld>
            <a:endParaRPr lang="en-GB" dirty="0"/>
          </a:p>
        </p:txBody>
      </p:sp>
    </p:spTree>
    <p:extLst>
      <p:ext uri="{BB962C8B-B14F-4D97-AF65-F5344CB8AC3E}">
        <p14:creationId xmlns:p14="http://schemas.microsoft.com/office/powerpoint/2010/main" val="971759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TAPS 1/2</a:t>
            </a:r>
            <a:endParaRPr lang="en-GB" b="1" dirty="0"/>
          </a:p>
        </p:txBody>
      </p:sp>
      <p:sp>
        <p:nvSpPr>
          <p:cNvPr id="4" name="Slide Number Placeholder 3"/>
          <p:cNvSpPr>
            <a:spLocks noGrp="1"/>
          </p:cNvSpPr>
          <p:nvPr>
            <p:ph type="sldNum" sz="quarter" idx="5"/>
          </p:nvPr>
        </p:nvSpPr>
        <p:spPr/>
        <p:txBody>
          <a:bodyPr/>
          <a:lstStyle/>
          <a:p>
            <a:fld id="{A1EAD233-D60F-4332-ABA8-691A3EF34418}" type="slidenum">
              <a:rPr lang="en-GB" smtClean="0"/>
              <a:t>10</a:t>
            </a:fld>
            <a:endParaRPr lang="en-GB" dirty="0"/>
          </a:p>
        </p:txBody>
      </p:sp>
    </p:spTree>
    <p:extLst>
      <p:ext uri="{BB962C8B-B14F-4D97-AF65-F5344CB8AC3E}">
        <p14:creationId xmlns:p14="http://schemas.microsoft.com/office/powerpoint/2010/main" val="527939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26" rtl="0" eaLnBrk="1" fontAlgn="auto" latinLnBrk="0" hangingPunct="1">
              <a:lnSpc>
                <a:spcPct val="100000"/>
              </a:lnSpc>
              <a:spcBef>
                <a:spcPts val="0"/>
              </a:spcBef>
              <a:spcAft>
                <a:spcPts val="0"/>
              </a:spcAft>
              <a:buClrTx/>
              <a:buSzTx/>
              <a:buFontTx/>
              <a:buNone/>
              <a:tabLst/>
              <a:defRPr/>
            </a:pPr>
            <a:r>
              <a:rPr lang="en-GB" b="1" dirty="0"/>
              <a:t>Our Corporate Plan set out an aspiration to develop a place based approach to service delivery and ensure this aligns with the Walsall Together Resilient Communities priority . At this time we can report that we have fully met this aspiration . </a:t>
            </a:r>
          </a:p>
          <a:p>
            <a:pPr marL="0" marR="0" lvl="0" indent="0" algn="l" defTabSz="914326" rtl="0" eaLnBrk="1" fontAlgn="auto" latinLnBrk="0" hangingPunct="1">
              <a:lnSpc>
                <a:spcPct val="100000"/>
              </a:lnSpc>
              <a:spcBef>
                <a:spcPts val="0"/>
              </a:spcBef>
              <a:spcAft>
                <a:spcPts val="0"/>
              </a:spcAft>
              <a:buClrTx/>
              <a:buSzTx/>
              <a:buFontTx/>
              <a:buNone/>
              <a:tabLst/>
              <a:defRPr/>
            </a:pPr>
            <a:r>
              <a:rPr lang="en-GB" b="1" dirty="0"/>
              <a:t>As we moved through  the pandemic we were able to position ourselves and demonstrate our expertise in community engagement and community development  promoting  our role as a place maker and an Anchor Institution .</a:t>
            </a:r>
          </a:p>
          <a:p>
            <a:pPr marL="0" marR="0" lvl="0" indent="0" algn="l" defTabSz="914326"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326" rtl="0" eaLnBrk="1" fontAlgn="auto" latinLnBrk="0" hangingPunct="1">
              <a:lnSpc>
                <a:spcPct val="100000"/>
              </a:lnSpc>
              <a:spcBef>
                <a:spcPts val="0"/>
              </a:spcBef>
              <a:spcAft>
                <a:spcPts val="0"/>
              </a:spcAft>
              <a:buClrTx/>
              <a:buSzTx/>
              <a:buFontTx/>
              <a:buNone/>
              <a:tabLst/>
              <a:defRPr/>
            </a:pPr>
            <a:r>
              <a:rPr lang="en-GB" b="1" dirty="0"/>
              <a:t>Our ability to connect with the so called hard to reach communities  strengthened  our position  within  Walsall Together with  health partners now recognising  the value in having housing as a key partner around this table,. </a:t>
            </a:r>
          </a:p>
          <a:p>
            <a:pPr marL="0" marR="0" lvl="0" indent="0" algn="l" defTabSz="914326" rtl="0" eaLnBrk="1" fontAlgn="auto" latinLnBrk="0" hangingPunct="1">
              <a:lnSpc>
                <a:spcPct val="100000"/>
              </a:lnSpc>
              <a:spcBef>
                <a:spcPts val="0"/>
              </a:spcBef>
              <a:spcAft>
                <a:spcPts val="0"/>
              </a:spcAft>
              <a:buClrTx/>
              <a:buSzTx/>
              <a:buFontTx/>
              <a:buNone/>
              <a:tabLst/>
              <a:defRPr/>
            </a:pPr>
            <a:r>
              <a:rPr lang="en-GB" b="1" dirty="0"/>
              <a:t>We focussed upon identifying  opportunities to align the work we do with our customers and communities in order  to tackle health inequalities . This led to us now leading the  ICP </a:t>
            </a:r>
            <a:r>
              <a:rPr lang="en-GB" b="1" i="1" dirty="0"/>
              <a:t>Resilient Communities</a:t>
            </a:r>
            <a:r>
              <a:rPr lang="en-GB" b="1" i="0" dirty="0"/>
              <a:t> </a:t>
            </a:r>
            <a:r>
              <a:rPr lang="en-GB" b="1" dirty="0"/>
              <a:t> workstream by clearly demonstrating to other ICP BM that we occupy a unique position in our communities, and have a  deep understanding of the challenges they face . </a:t>
            </a:r>
          </a:p>
          <a:p>
            <a:pPr defTabSz="914326">
              <a:defRPr/>
            </a:pPr>
            <a:endParaRPr lang="en-GB" b="1" dirty="0"/>
          </a:p>
          <a:p>
            <a:pPr marL="0" indent="0" defTabSz="914326">
              <a:buFont typeface="Arial" panose="020B0604020202020204" pitchFamily="34" charset="0"/>
              <a:buNone/>
              <a:defRPr/>
            </a:pPr>
            <a:endParaRPr lang="en-GB" b="1" dirty="0"/>
          </a:p>
          <a:p>
            <a:pPr marL="171436" indent="-171436" defTabSz="914326">
              <a:buFont typeface="Arial" panose="020B0604020202020204" pitchFamily="34" charset="0"/>
              <a:buChar char="•"/>
              <a:defRPr/>
            </a:pPr>
            <a:endParaRPr lang="en-GB" b="1" dirty="0"/>
          </a:p>
          <a:p>
            <a:endParaRPr lang="en-GB" dirty="0"/>
          </a:p>
        </p:txBody>
      </p:sp>
      <p:sp>
        <p:nvSpPr>
          <p:cNvPr id="4" name="Slide Number Placeholder 3"/>
          <p:cNvSpPr>
            <a:spLocks noGrp="1"/>
          </p:cNvSpPr>
          <p:nvPr>
            <p:ph type="sldNum" sz="quarter" idx="5"/>
          </p:nvPr>
        </p:nvSpPr>
        <p:spPr/>
        <p:txBody>
          <a:bodyPr/>
          <a:lstStyle/>
          <a:p>
            <a:fld id="{A1EAD233-D60F-4332-ABA8-691A3EF34418}" type="slidenum">
              <a:rPr lang="en-GB" smtClean="0"/>
              <a:t>11</a:t>
            </a:fld>
            <a:endParaRPr lang="en-GB" dirty="0"/>
          </a:p>
        </p:txBody>
      </p:sp>
    </p:spTree>
    <p:extLst>
      <p:ext uri="{BB962C8B-B14F-4D97-AF65-F5344CB8AC3E}">
        <p14:creationId xmlns:p14="http://schemas.microsoft.com/office/powerpoint/2010/main" val="549886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½ minute TAPS ?</a:t>
            </a:r>
          </a:p>
          <a:p>
            <a:pPr>
              <a:buFont typeface="Wingdings" panose="05000000000000000000" pitchFamily="2" charset="2"/>
              <a:buNone/>
            </a:pPr>
            <a:r>
              <a:rPr lang="en-GB" b="0" dirty="0"/>
              <a:t>Anchor institutions working together within a place based partnership  to tackle health inequalities and  engage those who despite having the worst health are  furthest away from services . Each partner plays to their strengths</a:t>
            </a:r>
          </a:p>
          <a:p>
            <a:pPr>
              <a:buFont typeface="Wingdings" panose="05000000000000000000" pitchFamily="2" charset="2"/>
              <a:buNone/>
            </a:pPr>
            <a:r>
              <a:rPr lang="en-GB" b="0" dirty="0"/>
              <a:t> Marmots report into HI is a strategic driver for the work demonstrating to the ICS and ICP that social housing tenants are a distinct group within the CORE20 Population with whg homes being located in 90% of the areas where the CORE20 POPULATION LIVE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2E5A"/>
                </a:solidFill>
                <a:effectLst/>
                <a:uLnTx/>
                <a:uFillTx/>
                <a:latin typeface="Arial"/>
                <a:ea typeface="+mn-ea"/>
              </a:rPr>
              <a:t>Partnership is designed to remove avoidable and remedial differences which drive HI  social economic demographic geographical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2E5A"/>
                </a:solidFill>
                <a:effectLst/>
                <a:uLnTx/>
                <a:uFillTx/>
                <a:latin typeface="Arial"/>
                <a:ea typeface="+mn-ea"/>
              </a:rPr>
              <a:t>Everyone has the opportunity to be as healthy as possible , the partnership ensures that services are co designed and delivers an equitable service to adjust to individuals, communities CORE20 Population specific circumstances . No assumptions are made  Service delivered by local people within the community they live in . The approach the partnership take is in line with the NHS Long Term plan to reduce avoidable unfair health inequalities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solidFill>
                <a:schemeClr val="tx1"/>
              </a:solidFill>
              <a:latin typeface="+mn-lt"/>
            </a:endParaRPr>
          </a:p>
          <a:p>
            <a:pPr>
              <a:buFont typeface="Wingdings" panose="05000000000000000000" pitchFamily="2" charset="2"/>
              <a:buNone/>
            </a:pPr>
            <a:endParaRPr lang="en-GB" dirty="0"/>
          </a:p>
        </p:txBody>
      </p:sp>
      <p:sp>
        <p:nvSpPr>
          <p:cNvPr id="4" name="Slide Number Placeholder 3"/>
          <p:cNvSpPr>
            <a:spLocks noGrp="1"/>
          </p:cNvSpPr>
          <p:nvPr>
            <p:ph type="sldNum" sz="quarter" idx="5"/>
          </p:nvPr>
        </p:nvSpPr>
        <p:spPr/>
        <p:txBody>
          <a:bodyPr/>
          <a:lstStyle/>
          <a:p>
            <a:fld id="{A1EAD233-D60F-4332-ABA8-691A3EF34418}" type="slidenum">
              <a:rPr lang="en-GB" smtClean="0"/>
              <a:t>12</a:t>
            </a:fld>
            <a:endParaRPr lang="en-GB" dirty="0"/>
          </a:p>
        </p:txBody>
      </p:sp>
    </p:spTree>
    <p:extLst>
      <p:ext uri="{BB962C8B-B14F-4D97-AF65-F5344CB8AC3E}">
        <p14:creationId xmlns:p14="http://schemas.microsoft.com/office/powerpoint/2010/main" val="1922831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As a place based Anchor institution fully recognise  the impact that wider determinants of health such as income and employment can have  on customers abilities  to sustain their  tenancy. Therefore as B and C members are aware  within our current corporate plan  we made a strong commitment to improve the health and prosperity of up to 10,000 of our  customers . </a:t>
            </a:r>
          </a:p>
          <a:p>
            <a:endParaRPr lang="en-GB" b="1" dirty="0"/>
          </a:p>
          <a:p>
            <a:r>
              <a:rPr lang="en-GB" b="1" dirty="0"/>
              <a:t>We are on track to achieve this Corporate Aim and  therefore today is  a real opportunity to thank our  Board and Committee members for their genuine support and commitment  to  this work  .  </a:t>
            </a:r>
          </a:p>
          <a:p>
            <a:r>
              <a:rPr lang="en-GB" b="1" dirty="0"/>
              <a:t>We  recognised that  we couldn’t undertake  this work in isolation fully   recognising the importance of working in partnership with colleagues from  health , the local authority and the community and voluntary sector on this agenda </a:t>
            </a:r>
          </a:p>
          <a:p>
            <a:endParaRPr lang="en-GB" b="1" dirty="0"/>
          </a:p>
          <a:p>
            <a:r>
              <a:rPr lang="en-GB" b="1" dirty="0"/>
              <a:t>I hope you feel we have achieved these important objectives over the last few years . </a:t>
            </a:r>
          </a:p>
        </p:txBody>
      </p:sp>
      <p:sp>
        <p:nvSpPr>
          <p:cNvPr id="4" name="Slide Number Placeholder 3"/>
          <p:cNvSpPr>
            <a:spLocks noGrp="1"/>
          </p:cNvSpPr>
          <p:nvPr>
            <p:ph type="sldNum" sz="quarter" idx="10"/>
          </p:nvPr>
        </p:nvSpPr>
        <p:spPr/>
        <p:txBody>
          <a:bodyPr/>
          <a:lstStyle/>
          <a:p>
            <a:fld id="{331594CD-3A26-0D45-A11A-11698FE8B39E}" type="slidenum">
              <a:rPr lang="en-US" smtClean="0"/>
              <a:t>13</a:t>
            </a:fld>
            <a:endParaRPr lang="en-US" dirty="0"/>
          </a:p>
        </p:txBody>
      </p:sp>
    </p:spTree>
    <p:extLst>
      <p:ext uri="{BB962C8B-B14F-4D97-AF65-F5344CB8AC3E}">
        <p14:creationId xmlns:p14="http://schemas.microsoft.com/office/powerpoint/2010/main" val="134576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solidFill>
                <a:srgbClr val="022047"/>
              </a:solidFill>
            </a:endParaRPr>
          </a:p>
          <a:p>
            <a:r>
              <a:rPr lang="en-GB" b="1" i="1" dirty="0">
                <a:solidFill>
                  <a:srgbClr val="022047"/>
                </a:solidFill>
              </a:rPr>
              <a:t>The H Factor strategy  was developed to meet some of the aspirations set out in the Corporate Plan . It was co designed and used insights and knowledge gained during the pandemic , our early work with health and our insight gained from the Stay In Stay Safe project  . It is designed  to tackle the wider or social determinants of health in order to  sustain tenancies  and build strong  communities where customers are healthy , hopeful about their future and happy in their day to day life . </a:t>
            </a:r>
          </a:p>
          <a:p>
            <a:r>
              <a:rPr lang="en-GB" b="1" i="1" dirty="0">
                <a:solidFill>
                  <a:srgbClr val="022047"/>
                </a:solidFill>
              </a:rPr>
              <a:t>The strategy aims to engage those with the worst health inequities who often have the least access to services . </a:t>
            </a:r>
          </a:p>
          <a:p>
            <a:r>
              <a:rPr lang="en-GB" b="1" i="1" dirty="0">
                <a:solidFill>
                  <a:srgbClr val="022047"/>
                </a:solidFill>
              </a:rPr>
              <a:t>Aim One was designed in direct response to the pandemic </a:t>
            </a:r>
          </a:p>
          <a:p>
            <a:r>
              <a:rPr lang="en-GB" b="1" i="1" dirty="0">
                <a:solidFill>
                  <a:srgbClr val="022047"/>
                </a:solidFill>
              </a:rPr>
              <a:t>Aim two was designed to provide a health focused service that was evidence based and could be delivered in partnership with others . Social Prescribing as an intervention had been highlighted in the NHS Forward Plan and the strength based approach was in line with our emerging Community Housing service </a:t>
            </a:r>
          </a:p>
          <a:p>
            <a:r>
              <a:rPr lang="en-GB" b="1" i="1" dirty="0">
                <a:solidFill>
                  <a:srgbClr val="022047"/>
                </a:solidFill>
              </a:rPr>
              <a:t>Aim Three was designed due to the increasing levels of persistent poverty in Walsall . In some of our wards such as Pleck nearly 50% of children are growing up in poverty . This impacts on their health , their education leaving them without the opportunities and experience that others take for granted </a:t>
            </a:r>
          </a:p>
          <a:p>
            <a:r>
              <a:rPr lang="en-GB" b="1" i="1" dirty="0">
                <a:solidFill>
                  <a:srgbClr val="022047"/>
                </a:solidFill>
              </a:rPr>
              <a:t>Aim four was designed in direct response to our customer demographic with over a third of our customers aged 65 and over and the healthy life expectancy just 56.8 we are aware of the often unknown and unmet care needs of our older customers often living alone they are lonely or isolated on a basic pension and struggling to maintain their independence . </a:t>
            </a:r>
          </a:p>
          <a:p>
            <a:r>
              <a:rPr lang="en-GB" b="1" i="1" dirty="0">
                <a:solidFill>
                  <a:srgbClr val="022047"/>
                </a:solidFill>
              </a:rPr>
              <a:t>Overall the strategy was designed to improve the health and wellbeing of upto  3,000 of our customers and so we began on this exciting journey .</a:t>
            </a:r>
          </a:p>
          <a:p>
            <a:endParaRPr lang="en-GB" dirty="0"/>
          </a:p>
        </p:txBody>
      </p:sp>
      <p:sp>
        <p:nvSpPr>
          <p:cNvPr id="4" name="Slide Number Placeholder 3"/>
          <p:cNvSpPr>
            <a:spLocks noGrp="1"/>
          </p:cNvSpPr>
          <p:nvPr>
            <p:ph type="sldNum" sz="quarter" idx="5"/>
          </p:nvPr>
        </p:nvSpPr>
        <p:spPr/>
        <p:txBody>
          <a:bodyPr/>
          <a:lstStyle/>
          <a:p>
            <a:fld id="{A1EAD233-D60F-4332-ABA8-691A3EF34418}" type="slidenum">
              <a:rPr lang="en-GB" smtClean="0"/>
              <a:t>14</a:t>
            </a:fld>
            <a:endParaRPr lang="en-GB" dirty="0"/>
          </a:p>
        </p:txBody>
      </p:sp>
    </p:spTree>
    <p:extLst>
      <p:ext uri="{BB962C8B-B14F-4D97-AF65-F5344CB8AC3E}">
        <p14:creationId xmlns:p14="http://schemas.microsoft.com/office/powerpoint/2010/main" val="2852432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rgbClr val="002E5A"/>
              </a:solidFill>
              <a:effectLst/>
              <a:uLnTx/>
              <a:uFillTx/>
              <a:latin typeface="Arial"/>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latin typeface="Arial" panose="020B0604020202020204" pitchFamily="34" charset="0"/>
                <a:cs typeface="Arial" panose="020B0604020202020204" pitchFamily="34" charset="0"/>
              </a:rPr>
              <a:t>Model builds on whg’ s presence as a landlord with the ability to get beyond the front door  with 90% of our homes located within the areas where the CORE20 population live   </a:t>
            </a:r>
          </a:p>
          <a:p>
            <a:pPr marL="17145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Services are</a:t>
            </a:r>
            <a:r>
              <a:rPr lang="en-US" sz="1200" b="1" dirty="0">
                <a:solidFill>
                  <a:schemeClr val="tx1"/>
                </a:solidFill>
                <a:latin typeface="Arial" panose="020B0604020202020204" pitchFamily="34" charset="0"/>
                <a:cs typeface="Arial" panose="020B0604020202020204" pitchFamily="34" charset="0"/>
              </a:rPr>
              <a:t> co designed </a:t>
            </a:r>
            <a:r>
              <a:rPr lang="en-US" sz="1200" dirty="0">
                <a:solidFill>
                  <a:schemeClr val="tx1"/>
                </a:solidFill>
                <a:latin typeface="Arial" panose="020B0604020202020204" pitchFamily="34" charset="0"/>
                <a:cs typeface="Arial" panose="020B0604020202020204" pitchFamily="34" charset="0"/>
              </a:rPr>
              <a:t>increasing engagement and  take up </a:t>
            </a:r>
          </a:p>
          <a:p>
            <a:pPr marL="17145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Tackles disparities treats people justly</a:t>
            </a:r>
          </a:p>
          <a:p>
            <a:pPr marL="17145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Services delivered by a culturally competent workforce </a:t>
            </a:r>
          </a:p>
          <a:p>
            <a:pPr marL="17145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Champions are authentic accessible role models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Service tackles wider determinants by taking an holistic approach key relationship at present with Diabetes , Asthma , Mental Health and Social Prescribing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Model reduces  </a:t>
            </a:r>
            <a:r>
              <a:rPr lang="en-US" sz="1200" b="1" dirty="0">
                <a:solidFill>
                  <a:schemeClr val="tx1"/>
                </a:solidFill>
                <a:latin typeface="Arial" panose="020B0604020202020204" pitchFamily="34" charset="0"/>
                <a:cs typeface="Arial" panose="020B0604020202020204" pitchFamily="34" charset="0"/>
              </a:rPr>
              <a:t>digital exclusion </a:t>
            </a:r>
            <a:r>
              <a:rPr lang="en-US" sz="1200" dirty="0">
                <a:solidFill>
                  <a:schemeClr val="tx1"/>
                </a:solidFill>
                <a:latin typeface="Arial" panose="020B0604020202020204" pitchFamily="34" charset="0"/>
                <a:cs typeface="Arial" panose="020B0604020202020204" pitchFamily="34" charset="0"/>
              </a:rPr>
              <a:t>successfully  moving people on line to access health information advice and guidance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Diabetes , Asthma , Mental Health  and Social Prescribing </a:t>
            </a:r>
          </a:p>
          <a:p>
            <a:pPr algn="ctr"/>
            <a:r>
              <a:rPr lang="en-US" sz="1200" b="1" dirty="0">
                <a:solidFill>
                  <a:schemeClr val="tx1"/>
                </a:solidFill>
                <a:latin typeface="Arial" panose="020B0604020202020204" pitchFamily="34" charset="0"/>
                <a:cs typeface="Arial" panose="020B0604020202020204" pitchFamily="34" charset="0"/>
              </a:rPr>
              <a:t>Outcomes</a:t>
            </a:r>
          </a:p>
          <a:p>
            <a:r>
              <a:rPr lang="en-US" sz="9600" dirty="0">
                <a:solidFill>
                  <a:schemeClr val="tx1"/>
                </a:solidFill>
                <a:latin typeface="Arial" panose="020B0604020202020204" pitchFamily="34" charset="0"/>
                <a:cs typeface="Arial" panose="020B0604020202020204" pitchFamily="34" charset="0"/>
              </a:rPr>
              <a:t>Service redesign , improved and increased access to services, sustained  behavioral change , positive lifestyle changes , increased diversity within workforce improved WB Scores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5F1455A6-54EA-4E4F-8B60-239FE95DC91D}" type="slidenum">
              <a:rPr lang="en-GB" smtClean="0"/>
              <a:t>15</a:t>
            </a:fld>
            <a:endParaRPr lang="en-GB" dirty="0"/>
          </a:p>
        </p:txBody>
      </p:sp>
    </p:spTree>
    <p:extLst>
      <p:ext uri="{BB962C8B-B14F-4D97-AF65-F5344CB8AC3E}">
        <p14:creationId xmlns:p14="http://schemas.microsoft.com/office/powerpoint/2010/main" val="4022405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Our Community Champion model began over 16 years ago as a tool to engage customers from Goscote to contribute to decisions around the regeration of the area we now know as Waterskeep . It  is routed in asset based community development helping people to help themselves therefore not creating dependency .</a:t>
            </a:r>
          </a:p>
          <a:p>
            <a:r>
              <a:rPr lang="en-GB" sz="1200" b="1" kern="1200" dirty="0">
                <a:solidFill>
                  <a:schemeClr val="tx1"/>
                </a:solidFill>
                <a:effectLst/>
                <a:latin typeface="+mn-lt"/>
                <a:ea typeface="+mn-ea"/>
                <a:cs typeface="+mn-cs"/>
              </a:rPr>
              <a:t>The  work is underpinned by employing </a:t>
            </a:r>
            <a:r>
              <a:rPr lang="en-GB" b="1" dirty="0"/>
              <a:t> whg customers  with lived experience who work out in the communities they are familiar with  to reach people others often describe as hard to reach .   Through our range of support services, we have the capability to tackle health inequalities at source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Champions work with people who present as vulnerable and require interventions which often begin with meeting basic needs , they also work with customers who maybe generally managing but have a blip which requires a short term intervention . </a:t>
            </a:r>
          </a:p>
          <a:p>
            <a:r>
              <a:rPr lang="en-GB" sz="1200" b="1" kern="1200" dirty="0">
                <a:solidFill>
                  <a:schemeClr val="tx1"/>
                </a:solidFill>
                <a:effectLst/>
                <a:latin typeface="+mn-lt"/>
                <a:ea typeface="+mn-ea"/>
                <a:cs typeface="+mn-cs"/>
              </a:rPr>
              <a:t>Key to the work is providing people with connection to a trusted person who they can relate to feel comfortable with leading to much quicker progress to the contemplation stage where the Champion uses coaching and MI techniques to agree a plan of action . Progress is measured using a evidence based tool . All of the services designed within this strategy are underpinned by the Champion role and behavioural change models . Champions motivate enthuse encourage people to take part in new opportunities , to connect with others in different ways , to learn something new , to begin new routines and change some lifestyle behaviours .</a:t>
            </a:r>
          </a:p>
          <a:p>
            <a:pPr marL="0" indent="0">
              <a:spcAft>
                <a:spcPts val="600"/>
              </a:spcAft>
              <a:buFont typeface="Arial" panose="020B0604020202020204" pitchFamily="34" charset="0"/>
              <a:buNone/>
              <a:tabLst>
                <a:tab pos="361950" algn="l"/>
              </a:tabLst>
            </a:pPr>
            <a:r>
              <a:rPr lang="en-GB" sz="1200" b="1"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A1EAD233-D60F-4332-ABA8-691A3EF34418}" type="slidenum">
              <a:rPr lang="en-GB" smtClean="0"/>
              <a:t>16</a:t>
            </a:fld>
            <a:endParaRPr lang="en-GB" dirty="0"/>
          </a:p>
        </p:txBody>
      </p:sp>
    </p:spTree>
    <p:extLst>
      <p:ext uri="{BB962C8B-B14F-4D97-AF65-F5344CB8AC3E}">
        <p14:creationId xmlns:p14="http://schemas.microsoft.com/office/powerpoint/2010/main" val="2575091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2019-2020</a:t>
            </a:r>
          </a:p>
          <a:p>
            <a:pPr marL="330830" indent="-330830">
              <a:buFont typeface="Wingdings" panose="05000000000000000000" pitchFamily="2" charset="2"/>
              <a:buChar char="ü"/>
            </a:pPr>
            <a:r>
              <a:rPr lang="en-GB" b="1" dirty="0"/>
              <a:t>Service Launched </a:t>
            </a:r>
          </a:p>
          <a:p>
            <a:pPr marL="0" indent="0">
              <a:lnSpc>
                <a:spcPct val="90000"/>
              </a:lnSpc>
              <a:buNone/>
            </a:pPr>
            <a:r>
              <a:rPr lang="en-GB" sz="1100" b="1" dirty="0"/>
              <a:t>The Social Prescribing service was designed at the same time as the NHS long term plan which included social prescribing for the first time </a:t>
            </a:r>
          </a:p>
          <a:p>
            <a:r>
              <a:rPr lang="en-GB" b="1" dirty="0"/>
              <a:t>The  service was designed to be delivered in communities where health inequalities are greatest . Overall the aim of the SP service is to sustain tenancies maximise income demonstrate costs saving internally and to the wider economy and within our remit of partners within Walsall Together to reduce the pressures on health and social care </a:t>
            </a:r>
          </a:p>
          <a:p>
            <a:endParaRPr lang="en-GB" b="1" dirty="0"/>
          </a:p>
          <a:p>
            <a:r>
              <a:rPr lang="en-GB" b="1" dirty="0"/>
              <a:t>The objective was to build upon the Community Champion model , design an integrated work and health model , adapt our five step model to include health outcomes and use an evidence based approach to measure outcomes . The service was designed to integrate and work alongside other important whg services such as Money Advice , Digital Inclusion and ET therefore tackling health inequalities which are driven by the wider determinants of health </a:t>
            </a:r>
          </a:p>
        </p:txBody>
      </p:sp>
      <p:sp>
        <p:nvSpPr>
          <p:cNvPr id="4" name="Slide Number Placeholder 3"/>
          <p:cNvSpPr>
            <a:spLocks noGrp="1"/>
          </p:cNvSpPr>
          <p:nvPr>
            <p:ph type="sldNum" sz="quarter" idx="5"/>
          </p:nvPr>
        </p:nvSpPr>
        <p:spPr/>
        <p:txBody>
          <a:bodyPr/>
          <a:lstStyle/>
          <a:p>
            <a:fld id="{A1EAD233-D60F-4332-ABA8-691A3EF34418}" type="slidenum">
              <a:rPr lang="en-GB" smtClean="0"/>
              <a:t>17</a:t>
            </a:fld>
            <a:endParaRPr lang="en-GB" dirty="0"/>
          </a:p>
        </p:txBody>
      </p:sp>
    </p:spTree>
    <p:extLst>
      <p:ext uri="{BB962C8B-B14F-4D97-AF65-F5344CB8AC3E}">
        <p14:creationId xmlns:p14="http://schemas.microsoft.com/office/powerpoint/2010/main" val="2648272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majority  of the participants were identified via in house referrals in particular from our CHO’s  Participants were female 70 % Males 30% ( this is a good take up rate for men who generally engage in this type of service much less than women )</a:t>
            </a:r>
          </a:p>
          <a:p>
            <a:r>
              <a:rPr lang="en-GB" b="1" dirty="0"/>
              <a:t>Average age we saw the most engagement by people aged 36-45 at 23%  in terms of ethnicity the evaluation reported  White British 88% Ethnic Minorities 12% although  this is in line with our customer demographics the findings from the pandemic identified people from ethnic minorities as being disproportionately impacted by COVID and therefore we used the evaluation report to create a service which would specifically focus upon our ethnic minority customers who have health inequalities and live in communities such as Pleck , Caldmore Birchills </a:t>
            </a:r>
          </a:p>
          <a:p>
            <a:endParaRPr lang="en-GB" b="1" dirty="0"/>
          </a:p>
          <a:p>
            <a:r>
              <a:rPr lang="en-GB" b="1" dirty="0"/>
              <a:t>Customers who required support in the older age group were routinely triaged and where appropriate signposted to our in house Wellbeing Service or our new Kindness Champion Team </a:t>
            </a:r>
          </a:p>
        </p:txBody>
      </p:sp>
      <p:sp>
        <p:nvSpPr>
          <p:cNvPr id="4" name="Slide Number Placeholder 3"/>
          <p:cNvSpPr>
            <a:spLocks noGrp="1"/>
          </p:cNvSpPr>
          <p:nvPr>
            <p:ph type="sldNum" sz="quarter" idx="5"/>
          </p:nvPr>
        </p:nvSpPr>
        <p:spPr/>
        <p:txBody>
          <a:bodyPr/>
          <a:lstStyle/>
          <a:p>
            <a:fld id="{A1EAD233-D60F-4332-ABA8-691A3EF34418}" type="slidenum">
              <a:rPr lang="en-GB" smtClean="0"/>
              <a:t>18</a:t>
            </a:fld>
            <a:endParaRPr lang="en-GB" dirty="0"/>
          </a:p>
        </p:txBody>
      </p:sp>
    </p:spTree>
    <p:extLst>
      <p:ext uri="{BB962C8B-B14F-4D97-AF65-F5344CB8AC3E}">
        <p14:creationId xmlns:p14="http://schemas.microsoft.com/office/powerpoint/2010/main" val="3514322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100 GRANT FUNDED BY BLACK COUNTRY ICB  Small Team of 5 fte 3 have achieved these amazing results which have already caught the attention of leaders within the NHS . 76% Ethnic Minorities ( this fully meets the recommendations within the HACT Evaluation . In line with CC Model authentic role models with lived experience of HI and Diabetes 15 community languages spoken </a:t>
            </a:r>
          </a:p>
          <a:p>
            <a:r>
              <a:rPr lang="en-US" b="1" dirty="0"/>
              <a:t>17 % of the NHS overall budget is spent on Diabetes which at present means we are spending around £10 billion  with the majority of this £8.8 million spent on TYPE 2 DIABETES SUPPORT . 79% of this money spent on preventable complications such as amputations or blindness  </a:t>
            </a:r>
          </a:p>
          <a:p>
            <a:endParaRPr lang="en-US" b="1" dirty="0"/>
          </a:p>
          <a:p>
            <a:r>
              <a:rPr lang="en-US" b="1" dirty="0"/>
              <a:t>Complications from poorly managed Diabetes  causes issues and costs to the whole system (Housing Social Care as well as Health ) </a:t>
            </a:r>
          </a:p>
          <a:p>
            <a:r>
              <a:rPr lang="en-US" dirty="0"/>
              <a:t>Early death from poorly managed diabetes results in 325,000 lost working years which along with an ageing population puts additional pressures on workforce issues </a:t>
            </a:r>
            <a:endParaRPr lang="en-GB" dirty="0"/>
          </a:p>
        </p:txBody>
      </p:sp>
      <p:sp>
        <p:nvSpPr>
          <p:cNvPr id="4" name="Slide Number Placeholder 3"/>
          <p:cNvSpPr>
            <a:spLocks noGrp="1"/>
          </p:cNvSpPr>
          <p:nvPr>
            <p:ph type="sldNum" sz="quarter" idx="5"/>
          </p:nvPr>
        </p:nvSpPr>
        <p:spPr/>
        <p:txBody>
          <a:bodyPr/>
          <a:lstStyle/>
          <a:p>
            <a:fld id="{A1EAD233-D60F-4332-ABA8-691A3EF34418}" type="slidenum">
              <a:rPr lang="en-GB" smtClean="0"/>
              <a:t>19</a:t>
            </a:fld>
            <a:endParaRPr lang="en-GB" dirty="0"/>
          </a:p>
        </p:txBody>
      </p:sp>
    </p:spTree>
    <p:extLst>
      <p:ext uri="{BB962C8B-B14F-4D97-AF65-F5344CB8AC3E}">
        <p14:creationId xmlns:p14="http://schemas.microsoft.com/office/powerpoint/2010/main" val="3253759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highlight the  connection  between housing  and Reducing Health Inequalities Social Prescribing </a:t>
            </a:r>
            <a:r>
              <a:rPr lang="en-GB" sz="1200" dirty="0"/>
              <a:t>Homes Fit For Heroes and the NHSHealth Champions </a:t>
            </a:r>
          </a:p>
          <a:p>
            <a:r>
              <a:rPr lang="en-GB" sz="1200" dirty="0"/>
              <a:t>Operating Environment  </a:t>
            </a:r>
          </a:p>
          <a:p>
            <a:r>
              <a:rPr lang="en-GB" sz="1100" dirty="0"/>
              <a:t>Place Shaper Health Maker</a:t>
            </a:r>
            <a:r>
              <a:rPr lang="en-GB" sz="1100" i="1" dirty="0"/>
              <a:t>  </a:t>
            </a:r>
          </a:p>
          <a:p>
            <a:r>
              <a:rPr lang="en-GB" sz="1100" i="1" dirty="0"/>
              <a:t>We are whg</a:t>
            </a:r>
            <a:endParaRPr lang="en-GB" sz="1100" dirty="0"/>
          </a:p>
          <a:p>
            <a:r>
              <a:rPr lang="en-GB" sz="1200" dirty="0"/>
              <a:t>whg and ICP</a:t>
            </a:r>
          </a:p>
          <a:p>
            <a:r>
              <a:rPr lang="en-GB" sz="1200" dirty="0"/>
              <a:t>COVID-19</a:t>
            </a:r>
          </a:p>
          <a:p>
            <a:r>
              <a:rPr lang="en-GB" sz="1200" dirty="0"/>
              <a:t>H Factor </a:t>
            </a:r>
          </a:p>
          <a:p>
            <a:r>
              <a:rPr lang="en-GB" sz="1200" dirty="0"/>
              <a:t>Community Champions</a:t>
            </a:r>
          </a:p>
          <a:p>
            <a:r>
              <a:rPr lang="en-GB" sz="1200" dirty="0"/>
              <a:t>Resilient Communities  </a:t>
            </a:r>
          </a:p>
          <a:p>
            <a:r>
              <a:rPr lang="en-GB" sz="1200" dirty="0"/>
              <a:t>whg and ICS</a:t>
            </a:r>
          </a:p>
          <a:p>
            <a:r>
              <a:rPr lang="en-GB" sz="1200" dirty="0"/>
              <a:t>Health Champions</a:t>
            </a:r>
          </a:p>
          <a:p>
            <a:endParaRPr lang="en-GB" sz="1200" dirty="0"/>
          </a:p>
          <a:p>
            <a:endParaRPr lang="en-GB" sz="1200" dirty="0"/>
          </a:p>
          <a:p>
            <a:r>
              <a:rPr lang="en-GB" sz="1200" dirty="0"/>
              <a:t>From Hero to Zero </a:t>
            </a:r>
          </a:p>
          <a:p>
            <a:endParaRPr lang="en-GB" dirty="0"/>
          </a:p>
          <a:p>
            <a:endParaRPr lang="en-GB" dirty="0"/>
          </a:p>
          <a:p>
            <a:r>
              <a:rPr lang="en-GB" dirty="0"/>
              <a:t>Workforce Development Work 4 Health Initiative </a:t>
            </a:r>
          </a:p>
          <a:p>
            <a:endParaRPr lang="en-GB" dirty="0"/>
          </a:p>
          <a:p>
            <a:r>
              <a:rPr lang="en-GB" dirty="0"/>
              <a:t>Kindness Counts </a:t>
            </a:r>
          </a:p>
          <a:p>
            <a:endParaRPr lang="en-GB" dirty="0"/>
          </a:p>
          <a:p>
            <a:endParaRPr lang="en-GB" dirty="0"/>
          </a:p>
          <a:p>
            <a:r>
              <a:rPr lang="en-GB" dirty="0"/>
              <a:t>Review the historical policy drivers which lend themselves to placemaking and place based partnerships </a:t>
            </a:r>
          </a:p>
          <a:p>
            <a:endParaRPr lang="en-GB" dirty="0"/>
          </a:p>
          <a:p>
            <a:r>
              <a:rPr lang="en-GB" dirty="0"/>
              <a:t>Provide you with insight into housing as a sector along with  an overview of whg as an Anchor Institution </a:t>
            </a:r>
          </a:p>
          <a:p>
            <a:endParaRPr lang="en-GB" dirty="0"/>
          </a:p>
          <a:p>
            <a:endParaRPr lang="en-GB" dirty="0"/>
          </a:p>
          <a:p>
            <a:r>
              <a:rPr lang="en-GB" dirty="0"/>
              <a:t>Share our wonderful journey into health</a:t>
            </a:r>
          </a:p>
          <a:p>
            <a:r>
              <a:rPr lang="en-GB" dirty="0"/>
              <a:t>the highs and the highs </a:t>
            </a:r>
          </a:p>
          <a:p>
            <a:endParaRPr lang="en-GB" dirty="0"/>
          </a:p>
          <a:p>
            <a:r>
              <a:rPr lang="en-GB" dirty="0"/>
              <a:t>Showcase </a:t>
            </a:r>
          </a:p>
          <a:p>
            <a:endParaRPr lang="en-GB" dirty="0"/>
          </a:p>
          <a:p>
            <a:endParaRPr lang="en-GB" dirty="0"/>
          </a:p>
          <a:p>
            <a:endParaRPr lang="en-GB" dirty="0"/>
          </a:p>
          <a:p>
            <a:endParaRPr lang="en-GB" dirty="0"/>
          </a:p>
          <a:p>
            <a:r>
              <a:rPr lang="en-GB" dirty="0"/>
              <a:t> </a:t>
            </a:r>
          </a:p>
          <a:p>
            <a:endParaRPr lang="en-GB" dirty="0"/>
          </a:p>
        </p:txBody>
      </p:sp>
      <p:sp>
        <p:nvSpPr>
          <p:cNvPr id="4" name="Slide Number Placeholder 3"/>
          <p:cNvSpPr>
            <a:spLocks noGrp="1"/>
          </p:cNvSpPr>
          <p:nvPr>
            <p:ph type="sldNum" sz="quarter" idx="5"/>
          </p:nvPr>
        </p:nvSpPr>
        <p:spPr/>
        <p:txBody>
          <a:bodyPr/>
          <a:lstStyle/>
          <a:p>
            <a:fld id="{A1EAD233-D60F-4332-ABA8-691A3EF34418}" type="slidenum">
              <a:rPr lang="en-GB" smtClean="0"/>
              <a:t>2</a:t>
            </a:fld>
            <a:endParaRPr lang="en-GB" dirty="0"/>
          </a:p>
        </p:txBody>
      </p:sp>
    </p:spTree>
    <p:extLst>
      <p:ext uri="{BB962C8B-B14F-4D97-AF65-F5344CB8AC3E}">
        <p14:creationId xmlns:p14="http://schemas.microsoft.com/office/powerpoint/2010/main" val="2393771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Long term UE economically inactive Clinical Support Workers Porters Admin Catering </a:t>
            </a:r>
            <a:r>
              <a:rPr lang="en-GB" sz="1200" b="1" dirty="0"/>
              <a:t>£1,746,393 Social Value generated </a:t>
            </a:r>
          </a:p>
          <a:p>
            <a:endParaRPr lang="en-GB" sz="1200" b="1" dirty="0"/>
          </a:p>
          <a:p>
            <a:r>
              <a:rPr lang="en-GB" sz="1200" b="1" dirty="0"/>
              <a:t>83% Walsall residents sustaining employment </a:t>
            </a:r>
          </a:p>
          <a:p>
            <a:r>
              <a:rPr lang="en-GB" b="1" dirty="0"/>
              <a:t> </a:t>
            </a:r>
          </a:p>
          <a:p>
            <a:r>
              <a:rPr lang="en-GB" b="1" dirty="0"/>
              <a:t>Increase  diversity work force </a:t>
            </a:r>
          </a:p>
          <a:p>
            <a:r>
              <a:rPr lang="en-GB" b="1" dirty="0"/>
              <a:t>Walk to work carbon footprint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Health is one of the key health protections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kern="1200" dirty="0">
                <a:solidFill>
                  <a:schemeClr val="tx1"/>
                </a:solidFill>
                <a:effectLst/>
                <a:latin typeface="+mn-lt"/>
                <a:ea typeface="+mn-ea"/>
                <a:cs typeface="+mn-cs"/>
              </a:rPr>
              <a:t>“I actually had my children from coming out of college at 18 and until getting the job I stayed at home raising my children 😊 I could get my access course funded if I did it before I turned 25 so I took the chance and started that also in January 2022. Honestly, I just juggle everything day by day, my children go to nursery and school and I do my shifts to fit around them and usually use my days off to complete my assignments and study.”</a:t>
            </a:r>
            <a:endParaRPr lang="en-GB" sz="1200" b="1" kern="1200" dirty="0">
              <a:solidFill>
                <a:schemeClr val="tx1"/>
              </a:solidFill>
              <a:effectLst/>
              <a:latin typeface="+mn-lt"/>
              <a:ea typeface="+mn-ea"/>
              <a:cs typeface="+mn-cs"/>
            </a:endParaRPr>
          </a:p>
          <a:p>
            <a:endParaRPr lang="en-GB" b="1" dirty="0"/>
          </a:p>
          <a:p>
            <a:r>
              <a:rPr lang="en-GB" b="1" dirty="0"/>
              <a:t>Case Study Tina told her  at WT Board </a:t>
            </a:r>
          </a:p>
          <a:p>
            <a:r>
              <a:rPr lang="en-GB" b="1" dirty="0"/>
              <a:t>Align with vacancies in Social Care equitable term and conditions </a:t>
            </a:r>
          </a:p>
          <a:p>
            <a:endParaRPr lang="en-GB" dirty="0"/>
          </a:p>
        </p:txBody>
      </p:sp>
      <p:sp>
        <p:nvSpPr>
          <p:cNvPr id="4" name="Slide Number Placeholder 3"/>
          <p:cNvSpPr>
            <a:spLocks noGrp="1"/>
          </p:cNvSpPr>
          <p:nvPr>
            <p:ph type="sldNum" sz="quarter" idx="5"/>
          </p:nvPr>
        </p:nvSpPr>
        <p:spPr/>
        <p:txBody>
          <a:bodyPr/>
          <a:lstStyle/>
          <a:p>
            <a:fld id="{A1EAD233-D60F-4332-ABA8-691A3EF34418}" type="slidenum">
              <a:rPr lang="en-GB" smtClean="0"/>
              <a:t>20</a:t>
            </a:fld>
            <a:endParaRPr lang="en-GB" dirty="0"/>
          </a:p>
        </p:txBody>
      </p:sp>
    </p:spTree>
    <p:extLst>
      <p:ext uri="{BB962C8B-B14F-4D97-AF65-F5344CB8AC3E}">
        <p14:creationId xmlns:p14="http://schemas.microsoft.com/office/powerpoint/2010/main" val="3343605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 longe</a:t>
            </a:r>
            <a:r>
              <a:rPr lang="en-US" sz="1200" b="1" dirty="0"/>
              <a:t>whg are leading the way working alongside our BC Housing providers to ensure social housing influences health on a regional basis via our new fully funded Health and Housing Partnership Manager </a:t>
            </a:r>
          </a:p>
          <a:p>
            <a:r>
              <a:rPr lang="en-GB" b="1" dirty="0"/>
              <a:t>r transactional relationship key stakeholder trailblazer </a:t>
            </a:r>
          </a:p>
        </p:txBody>
      </p:sp>
      <p:sp>
        <p:nvSpPr>
          <p:cNvPr id="4" name="Slide Number Placeholder 3"/>
          <p:cNvSpPr>
            <a:spLocks noGrp="1"/>
          </p:cNvSpPr>
          <p:nvPr>
            <p:ph type="sldNum" sz="quarter" idx="5"/>
          </p:nvPr>
        </p:nvSpPr>
        <p:spPr/>
        <p:txBody>
          <a:bodyPr/>
          <a:lstStyle/>
          <a:p>
            <a:fld id="{A1EAD233-D60F-4332-ABA8-691A3EF34418}" type="slidenum">
              <a:rPr lang="en-GB" smtClean="0"/>
              <a:t>21</a:t>
            </a:fld>
            <a:endParaRPr lang="en-GB" dirty="0"/>
          </a:p>
        </p:txBody>
      </p:sp>
    </p:spTree>
    <p:extLst>
      <p:ext uri="{BB962C8B-B14F-4D97-AF65-F5344CB8AC3E}">
        <p14:creationId xmlns:p14="http://schemas.microsoft.com/office/powerpoint/2010/main" val="873499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EAD233-D60F-4332-ABA8-691A3EF34418}" type="slidenum">
              <a:rPr lang="en-GB" smtClean="0"/>
              <a:t>22</a:t>
            </a:fld>
            <a:endParaRPr lang="en-GB" dirty="0"/>
          </a:p>
        </p:txBody>
      </p:sp>
    </p:spTree>
    <p:extLst>
      <p:ext uri="{BB962C8B-B14F-4D97-AF65-F5344CB8AC3E}">
        <p14:creationId xmlns:p14="http://schemas.microsoft.com/office/powerpoint/2010/main" val="3715669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Arial" panose="020B0604020202020204" pitchFamily="34" charset="0"/>
                <a:cs typeface="Arial" panose="020B0604020202020204" pitchFamily="34" charset="0"/>
              </a:rPr>
              <a:t>which remains valued by the general public on a pedestal due to it remaining a universal rather than targeted service 1945 Bevan was both housing and health minister in Clement Astlees post war government as the son of a miner he consistently defended social justice </a:t>
            </a:r>
            <a:endParaRPr lang="en-GB" dirty="0"/>
          </a:p>
        </p:txBody>
      </p:sp>
      <p:sp>
        <p:nvSpPr>
          <p:cNvPr id="4" name="Slide Number Placeholder 3"/>
          <p:cNvSpPr>
            <a:spLocks noGrp="1"/>
          </p:cNvSpPr>
          <p:nvPr>
            <p:ph type="sldNum" sz="quarter" idx="5"/>
          </p:nvPr>
        </p:nvSpPr>
        <p:spPr/>
        <p:txBody>
          <a:bodyPr/>
          <a:lstStyle/>
          <a:p>
            <a:fld id="{A1EAD233-D60F-4332-ABA8-691A3EF34418}" type="slidenum">
              <a:rPr lang="en-GB" smtClean="0"/>
              <a:t>3</a:t>
            </a:fld>
            <a:endParaRPr lang="en-GB" dirty="0"/>
          </a:p>
        </p:txBody>
      </p:sp>
    </p:spTree>
    <p:extLst>
      <p:ext uri="{BB962C8B-B14F-4D97-AF65-F5344CB8AC3E}">
        <p14:creationId xmlns:p14="http://schemas.microsoft.com/office/powerpoint/2010/main" val="1923177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Public / Council housing and public health NHS policy launched at the same time by the same person yet the public perception of housing versus health is well known initially housing was a universal service  for all but with demand outstripping supply housing now targeted at those in need leading to residualisation , now seen as for the unworthy in society an underclass poverty porn reality TV Benefit Street Poscode discrimination . All lead to inequalities </a:t>
            </a:r>
          </a:p>
        </p:txBody>
      </p:sp>
      <p:sp>
        <p:nvSpPr>
          <p:cNvPr id="4" name="Slide Number Placeholder 3"/>
          <p:cNvSpPr>
            <a:spLocks noGrp="1"/>
          </p:cNvSpPr>
          <p:nvPr>
            <p:ph type="sldNum" sz="quarter" idx="5"/>
          </p:nvPr>
        </p:nvSpPr>
        <p:spPr/>
        <p:txBody>
          <a:bodyPr/>
          <a:lstStyle/>
          <a:p>
            <a:fld id="{A1EAD233-D60F-4332-ABA8-691A3EF34418}" type="slidenum">
              <a:rPr lang="en-GB" smtClean="0"/>
              <a:t>4</a:t>
            </a:fld>
            <a:endParaRPr lang="en-GB" dirty="0"/>
          </a:p>
        </p:txBody>
      </p:sp>
    </p:spTree>
    <p:extLst>
      <p:ext uri="{BB962C8B-B14F-4D97-AF65-F5344CB8AC3E}">
        <p14:creationId xmlns:p14="http://schemas.microsoft.com/office/powerpoint/2010/main" val="1172281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EAD233-D60F-4332-ABA8-691A3EF34418}" type="slidenum">
              <a:rPr lang="en-GB" smtClean="0"/>
              <a:t>5</a:t>
            </a:fld>
            <a:endParaRPr lang="en-GB" dirty="0"/>
          </a:p>
        </p:txBody>
      </p:sp>
    </p:spTree>
    <p:extLst>
      <p:ext uri="{BB962C8B-B14F-4D97-AF65-F5344CB8AC3E}">
        <p14:creationId xmlns:p14="http://schemas.microsoft.com/office/powerpoint/2010/main" val="2852432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EAD233-D60F-4332-ABA8-691A3EF34418}" type="slidenum">
              <a:rPr lang="en-GB" smtClean="0"/>
              <a:t>6</a:t>
            </a:fld>
            <a:endParaRPr lang="en-GB" dirty="0"/>
          </a:p>
        </p:txBody>
      </p:sp>
    </p:spTree>
    <p:extLst>
      <p:ext uri="{BB962C8B-B14F-4D97-AF65-F5344CB8AC3E}">
        <p14:creationId xmlns:p14="http://schemas.microsoft.com/office/powerpoint/2010/main" val="101598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213">
              <a:defRPr/>
            </a:pPr>
            <a:r>
              <a:rPr lang="en-GB" dirty="0"/>
              <a:t>Social Housing allocated on need leading to residulisation high concentration of vulnerable people in geographical areas </a:t>
            </a:r>
            <a:r>
              <a:rPr lang="en-GB" i="1" dirty="0">
                <a:solidFill>
                  <a:srgbClr val="002060"/>
                </a:solidFill>
                <a:latin typeface="Arial" panose="020B0604020202020204" pitchFamily="34" charset="0"/>
                <a:ea typeface="Times New Roman" panose="02020603050405020304" pitchFamily="18" charset="0"/>
              </a:rPr>
              <a:t>Due to inherent barriers, despite being the most in need of health services social housing customers often have the </a:t>
            </a:r>
            <a:r>
              <a:rPr lang="en-GB" b="1" i="1" dirty="0">
                <a:solidFill>
                  <a:srgbClr val="002060"/>
                </a:solidFill>
                <a:latin typeface="Arial" panose="020B0604020202020204" pitchFamily="34" charset="0"/>
                <a:ea typeface="Times New Roman" panose="02020603050405020304" pitchFamily="18" charset="0"/>
              </a:rPr>
              <a:t>least access </a:t>
            </a:r>
            <a:r>
              <a:rPr lang="en-GB" i="1" dirty="0">
                <a:solidFill>
                  <a:srgbClr val="002060"/>
                </a:solidFill>
                <a:latin typeface="Arial" panose="020B0604020202020204" pitchFamily="34" charset="0"/>
                <a:ea typeface="Times New Roman" panose="02020603050405020304" pitchFamily="18" charset="0"/>
              </a:rPr>
              <a:t>to services when compared to that of the general population. Research</a:t>
            </a:r>
            <a:r>
              <a:rPr lang="en-GB" dirty="0"/>
              <a:t> undertaken by ASH in 2018 suggests that ‘ 35% of people who live in </a:t>
            </a:r>
            <a:r>
              <a:rPr lang="en-GB" b="1" dirty="0"/>
              <a:t>social housing smoke </a:t>
            </a:r>
            <a:r>
              <a:rPr lang="en-GB" dirty="0"/>
              <a:t>‘ locking people into a cycle of poverty and subjecting family members including children to second-hand smoke resulting in poorer health outcomes for adults and children </a:t>
            </a:r>
            <a:endParaRPr lang="en-GB" i="1" dirty="0">
              <a:solidFill>
                <a:srgbClr val="002060"/>
              </a:solidFill>
              <a:latin typeface="Arial" panose="020B0604020202020204" pitchFamily="34" charset="0"/>
              <a:ea typeface="Times New Roman" panose="02020603050405020304" pitchFamily="18" charset="0"/>
            </a:endParaRPr>
          </a:p>
          <a:p>
            <a:pPr marL="330830" indent="-330830">
              <a:buFont typeface="Wingdings" panose="05000000000000000000" pitchFamily="2" charset="2"/>
              <a:buChar char="ü"/>
            </a:pPr>
            <a:r>
              <a:rPr lang="en-GB" i="1" dirty="0">
                <a:solidFill>
                  <a:srgbClr val="002060"/>
                </a:solidFill>
                <a:latin typeface="Arial" panose="020B0604020202020204" pitchFamily="34" charset="0"/>
                <a:ea typeface="Times New Roman" panose="02020603050405020304" pitchFamily="18" charset="0"/>
              </a:rPr>
              <a:t>Social Housing can support our health and social care services helping them to become proactive rather than reactive whilst accommodating digital innovation within both social care and social housing</a:t>
            </a:r>
          </a:p>
          <a:p>
            <a:pPr marL="330830" indent="-330830">
              <a:buFont typeface="Wingdings" panose="05000000000000000000" pitchFamily="2" charset="2"/>
              <a:buChar char="ü"/>
            </a:pPr>
            <a:r>
              <a:rPr lang="en-GB" i="1" dirty="0">
                <a:solidFill>
                  <a:srgbClr val="002060"/>
                </a:solidFill>
                <a:latin typeface="Arial" panose="020B0604020202020204" pitchFamily="34" charset="0"/>
                <a:ea typeface="Times New Roman" panose="02020603050405020304" pitchFamily="18" charset="0"/>
              </a:rPr>
              <a:t>Research completed by </a:t>
            </a:r>
            <a:r>
              <a:rPr lang="en-GB" b="1" i="1" dirty="0">
                <a:solidFill>
                  <a:srgbClr val="002060"/>
                </a:solidFill>
                <a:latin typeface="Arial" panose="020B0604020202020204" pitchFamily="34" charset="0"/>
                <a:ea typeface="Times New Roman" panose="02020603050405020304" pitchFamily="18" charset="0"/>
              </a:rPr>
              <a:t>Inside Housing in 2021</a:t>
            </a:r>
            <a:r>
              <a:rPr lang="en-GB" i="1" dirty="0">
                <a:solidFill>
                  <a:srgbClr val="002060"/>
                </a:solidFill>
                <a:latin typeface="Arial" panose="020B0604020202020204" pitchFamily="34" charset="0"/>
                <a:ea typeface="Times New Roman" panose="02020603050405020304" pitchFamily="18" charset="0"/>
              </a:rPr>
              <a:t>reports that </a:t>
            </a:r>
            <a:r>
              <a:rPr lang="en-GB" b="1" i="1" dirty="0">
                <a:solidFill>
                  <a:srgbClr val="002060"/>
                </a:solidFill>
                <a:latin typeface="Arial" panose="020B0604020202020204" pitchFamily="34" charset="0"/>
                <a:ea typeface="Times New Roman" panose="02020603050405020304" pitchFamily="18" charset="0"/>
              </a:rPr>
              <a:t>54% </a:t>
            </a:r>
            <a:r>
              <a:rPr lang="en-GB" i="1" dirty="0">
                <a:solidFill>
                  <a:srgbClr val="002060"/>
                </a:solidFill>
                <a:latin typeface="Arial" panose="020B0604020202020204" pitchFamily="34" charset="0"/>
                <a:ea typeface="Times New Roman" panose="02020603050405020304" pitchFamily="18" charset="0"/>
              </a:rPr>
              <a:t>of social housing association tenants have a long term illness or disability .</a:t>
            </a:r>
          </a:p>
          <a:p>
            <a:endParaRPr lang="en-GB" dirty="0"/>
          </a:p>
          <a:p>
            <a:r>
              <a:rPr lang="en-GB" dirty="0"/>
              <a:t>Not a lack of services but a lack of access to services due to confidence to engage , lack of transport or cost of transport , poverty , language barriers , low literacy digital exclusion ( a third of whg customers have poor access low digital skills working in sectors which do not support people to attend appointments , MH Illness , lifestyle factors </a:t>
            </a:r>
          </a:p>
        </p:txBody>
      </p:sp>
      <p:sp>
        <p:nvSpPr>
          <p:cNvPr id="4" name="Slide Number Placeholder 3"/>
          <p:cNvSpPr>
            <a:spLocks noGrp="1"/>
          </p:cNvSpPr>
          <p:nvPr>
            <p:ph type="sldNum" sz="quarter" idx="5"/>
          </p:nvPr>
        </p:nvSpPr>
        <p:spPr/>
        <p:txBody>
          <a:bodyPr/>
          <a:lstStyle/>
          <a:p>
            <a:fld id="{A1EAD233-D60F-4332-ABA8-691A3EF34418}" type="slidenum">
              <a:rPr lang="en-GB" smtClean="0"/>
              <a:t>7</a:t>
            </a:fld>
            <a:endParaRPr lang="en-GB" dirty="0"/>
          </a:p>
        </p:txBody>
      </p:sp>
    </p:spTree>
    <p:extLst>
      <p:ext uri="{BB962C8B-B14F-4D97-AF65-F5344CB8AC3E}">
        <p14:creationId xmlns:p14="http://schemas.microsoft.com/office/powerpoint/2010/main" val="2020067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buFont typeface="Wingdings" panose="05000000000000000000" pitchFamily="2" charset="2"/>
              <a:buNone/>
            </a:pPr>
            <a:r>
              <a:rPr lang="en-GB" sz="1100" b="1" dirty="0"/>
              <a:t>1.5 TAPS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rPr>
              <a:t>Increasing take up of  health preventative  services . See outputs Social Prescribing Diabetes Matters Model is </a:t>
            </a:r>
            <a:r>
              <a:rPr lang="en-GB" sz="1200" b="1" dirty="0">
                <a:solidFill>
                  <a:srgbClr val="002060"/>
                </a:solidFill>
              </a:rPr>
              <a:t>innovative</a:t>
            </a:r>
            <a:r>
              <a:rPr lang="en-GB" sz="1200" dirty="0">
                <a:solidFill>
                  <a:srgbClr val="002060"/>
                </a:solidFill>
              </a:rPr>
              <a:t> use of hooks and incentives to meet basic needs ( A.C.E Winter Coats )</a:t>
            </a:r>
            <a:r>
              <a:rPr lang="en-GB" sz="1200" dirty="0">
                <a:solidFill>
                  <a:srgbClr val="002060"/>
                </a:solidFill>
                <a:latin typeface="Arial" panose="020B0604020202020204" pitchFamily="34" charset="0"/>
                <a:cs typeface="Arial" panose="020B0604020202020204" pitchFamily="34" charset="0"/>
              </a:rPr>
              <a:t> leading to national regional local profile of the partnerships  work and the Champion model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National Housing Federation Care Housing </a:t>
            </a:r>
            <a:r>
              <a:rPr lang="en-GB" sz="1200" dirty="0">
                <a:solidFill>
                  <a:srgbClr val="7030A0"/>
                </a:solidFill>
              </a:rPr>
              <a:t>Best Practice report 2022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Recent CQC Inspection at Manor Hospital cited Work 4 Health </a:t>
            </a:r>
            <a:r>
              <a:rPr lang="en-GB" sz="1200" dirty="0">
                <a:solidFill>
                  <a:srgbClr val="7030A0"/>
                </a:solidFill>
              </a:rPr>
              <a:t>as an exemplar of best practice in recruiting people from disadvantaged backgrounds and ethnic minority residents into work in health a key approach for workplace planning in the NHS </a:t>
            </a:r>
            <a:br>
              <a:rPr lang="en-GB" sz="1200" dirty="0">
                <a:solidFill>
                  <a:srgbClr val="7030A0"/>
                </a:solidFill>
              </a:rPr>
            </a:br>
            <a:endParaRPr lang="en-GB" sz="1200" b="1" i="1" dirty="0">
              <a:solidFill>
                <a:srgbClr val="002060"/>
              </a:solidFill>
            </a:endParaRPr>
          </a:p>
          <a:p>
            <a:endParaRPr lang="en-GB" dirty="0"/>
          </a:p>
        </p:txBody>
      </p:sp>
      <p:sp>
        <p:nvSpPr>
          <p:cNvPr id="4" name="Slide Number Placeholder 3"/>
          <p:cNvSpPr>
            <a:spLocks noGrp="1"/>
          </p:cNvSpPr>
          <p:nvPr>
            <p:ph type="sldNum" sz="quarter" idx="5"/>
          </p:nvPr>
        </p:nvSpPr>
        <p:spPr/>
        <p:txBody>
          <a:bodyPr/>
          <a:lstStyle/>
          <a:p>
            <a:fld id="{A1EAD233-D60F-4332-ABA8-691A3EF34418}" type="slidenum">
              <a:rPr lang="en-GB" smtClean="0"/>
              <a:t>8</a:t>
            </a:fld>
            <a:endParaRPr lang="en-GB" dirty="0"/>
          </a:p>
        </p:txBody>
      </p:sp>
    </p:spTree>
    <p:extLst>
      <p:ext uri="{BB962C8B-B14F-4D97-AF65-F5344CB8AC3E}">
        <p14:creationId xmlns:p14="http://schemas.microsoft.com/office/powerpoint/2010/main" val="2648272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And then we had a pandemic . This provided both challenges and opportunities  . There s no doubt we capitalised on this situation with trade colleagues  refurbing health facilities and many colleagues  providing a food and medicine delivery service or a friendly supportive phone call to our older customers .  Our ability to respond flexibly and creatively demonstrated whg’s  genuine commitment to meet vulnerable customers needs over and above our bau housing management service . The pandemic also exposed the stark reality of entrenched health inequalities and the disproportionate impact of COVID on poorer communities including social housing customers .</a:t>
            </a:r>
          </a:p>
          <a:p>
            <a:r>
              <a:rPr lang="en-GB" b="1" dirty="0"/>
              <a:t>This gave us an opportunity to raise social housing customers as a specific cohort within local populations . Evidence from Marmot and The Kings Fund reinforced this message opening up dialogue around the wider role that social housing can and should play in improving health and wellbeing of our customers .  </a:t>
            </a:r>
          </a:p>
        </p:txBody>
      </p:sp>
      <p:sp>
        <p:nvSpPr>
          <p:cNvPr id="4" name="Slide Number Placeholder 3"/>
          <p:cNvSpPr>
            <a:spLocks noGrp="1"/>
          </p:cNvSpPr>
          <p:nvPr>
            <p:ph type="sldNum" sz="quarter" idx="5"/>
          </p:nvPr>
        </p:nvSpPr>
        <p:spPr/>
        <p:txBody>
          <a:bodyPr/>
          <a:lstStyle/>
          <a:p>
            <a:fld id="{A1EAD233-D60F-4332-ABA8-691A3EF34418}" type="slidenum">
              <a:rPr lang="en-GB" smtClean="0"/>
              <a:t>9</a:t>
            </a:fld>
            <a:endParaRPr lang="en-GB" dirty="0"/>
          </a:p>
        </p:txBody>
      </p:sp>
    </p:spTree>
    <p:extLst>
      <p:ext uri="{BB962C8B-B14F-4D97-AF65-F5344CB8AC3E}">
        <p14:creationId xmlns:p14="http://schemas.microsoft.com/office/powerpoint/2010/main" val="1465929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822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B8BA7D-62EF-1443-A24C-835BD6E7498C}" type="datetimeFigureOut">
              <a:rPr lang="en-US" smtClean="0"/>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88C7EB-D8DC-A74B-A175-DC454A5EECE7}" type="slidenum">
              <a:rPr lang="en-US" smtClean="0"/>
              <a:t>‹#›</a:t>
            </a:fld>
            <a:endParaRPr lang="en-US" dirty="0"/>
          </a:p>
        </p:txBody>
      </p:sp>
    </p:spTree>
    <p:extLst>
      <p:ext uri="{BB962C8B-B14F-4D97-AF65-F5344CB8AC3E}">
        <p14:creationId xmlns:p14="http://schemas.microsoft.com/office/powerpoint/2010/main" val="3324133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B8BA7D-62EF-1443-A24C-835BD6E7498C}" type="datetimeFigureOut">
              <a:rPr lang="en-US" smtClean="0"/>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88C7EB-D8DC-A74B-A175-DC454A5EECE7}" type="slidenum">
              <a:rPr lang="en-US" smtClean="0"/>
              <a:t>‹#›</a:t>
            </a:fld>
            <a:endParaRPr lang="en-US" dirty="0"/>
          </a:p>
        </p:txBody>
      </p:sp>
    </p:spTree>
    <p:extLst>
      <p:ext uri="{BB962C8B-B14F-4D97-AF65-F5344CB8AC3E}">
        <p14:creationId xmlns:p14="http://schemas.microsoft.com/office/powerpoint/2010/main" val="1967723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57D0D-CE37-264E-8816-6813727AEA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968CE1-0F28-6C45-99B8-3C8654A04E92}"/>
              </a:ext>
            </a:extLst>
          </p:cNvPr>
          <p:cNvSpPr>
            <a:spLocks noGrp="1"/>
          </p:cNvSpPr>
          <p:nvPr>
            <p:ph type="dt" sz="half" idx="10"/>
          </p:nvPr>
        </p:nvSpPr>
        <p:spPr/>
        <p:txBody>
          <a:bodyPr/>
          <a:lstStyle/>
          <a:p>
            <a:fld id="{03B8BA7D-62EF-1443-A24C-835BD6E7498C}" type="datetimeFigureOut">
              <a:rPr lang="en-US" smtClean="0"/>
              <a:pPr/>
              <a:t>2/27/2023</a:t>
            </a:fld>
            <a:endParaRPr lang="en-US" dirty="0"/>
          </a:p>
        </p:txBody>
      </p:sp>
      <p:sp>
        <p:nvSpPr>
          <p:cNvPr id="4" name="Footer Placeholder 3">
            <a:extLst>
              <a:ext uri="{FF2B5EF4-FFF2-40B4-BE49-F238E27FC236}">
                <a16:creationId xmlns:a16="http://schemas.microsoft.com/office/drawing/2014/main" id="{1BDF6E09-8512-AA45-BA5C-66DA389A486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941D015-8916-7747-A10F-7AF5ACD75E81}"/>
              </a:ext>
            </a:extLst>
          </p:cNvPr>
          <p:cNvSpPr>
            <a:spLocks noGrp="1"/>
          </p:cNvSpPr>
          <p:nvPr>
            <p:ph type="sldNum" sz="quarter" idx="12"/>
          </p:nvPr>
        </p:nvSpPr>
        <p:spPr/>
        <p:txBody>
          <a:bodyPr/>
          <a:lstStyle/>
          <a:p>
            <a:fld id="{CE88C7EB-D8DC-A74B-A175-DC454A5EECE7}" type="slidenum">
              <a:rPr lang="en-US" smtClean="0"/>
              <a:pPr/>
              <a:t>‹#›</a:t>
            </a:fld>
            <a:endParaRPr lang="en-US" dirty="0"/>
          </a:p>
        </p:txBody>
      </p:sp>
    </p:spTree>
    <p:extLst>
      <p:ext uri="{BB962C8B-B14F-4D97-AF65-F5344CB8AC3E}">
        <p14:creationId xmlns:p14="http://schemas.microsoft.com/office/powerpoint/2010/main" val="2824579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CCE31-55C1-2341-8F51-D29DC3646F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A3EDDC-36DE-5B4E-B68B-6DEB85C1D408}"/>
              </a:ext>
            </a:extLst>
          </p:cNvPr>
          <p:cNvSpPr>
            <a:spLocks noGrp="1"/>
          </p:cNvSpPr>
          <p:nvPr>
            <p:ph type="dt" sz="half" idx="10"/>
          </p:nvPr>
        </p:nvSpPr>
        <p:spPr/>
        <p:txBody>
          <a:bodyPr/>
          <a:lstStyle/>
          <a:p>
            <a:fld id="{03B8BA7D-62EF-1443-A24C-835BD6E7498C}" type="datetimeFigureOut">
              <a:rPr lang="en-US" smtClean="0"/>
              <a:pPr/>
              <a:t>2/27/2023</a:t>
            </a:fld>
            <a:endParaRPr lang="en-US" dirty="0"/>
          </a:p>
        </p:txBody>
      </p:sp>
      <p:sp>
        <p:nvSpPr>
          <p:cNvPr id="4" name="Footer Placeholder 3">
            <a:extLst>
              <a:ext uri="{FF2B5EF4-FFF2-40B4-BE49-F238E27FC236}">
                <a16:creationId xmlns:a16="http://schemas.microsoft.com/office/drawing/2014/main" id="{9447DB5E-7478-0A43-A272-854CDBC7A69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4614D4A-1915-0748-A9C6-CC15FA208227}"/>
              </a:ext>
            </a:extLst>
          </p:cNvPr>
          <p:cNvSpPr>
            <a:spLocks noGrp="1"/>
          </p:cNvSpPr>
          <p:nvPr>
            <p:ph type="sldNum" sz="quarter" idx="12"/>
          </p:nvPr>
        </p:nvSpPr>
        <p:spPr/>
        <p:txBody>
          <a:bodyPr/>
          <a:lstStyle/>
          <a:p>
            <a:fld id="{CE88C7EB-D8DC-A74B-A175-DC454A5EECE7}" type="slidenum">
              <a:rPr lang="en-US" smtClean="0"/>
              <a:pPr/>
              <a:t>‹#›</a:t>
            </a:fld>
            <a:endParaRPr lang="en-US" dirty="0"/>
          </a:p>
        </p:txBody>
      </p:sp>
    </p:spTree>
    <p:extLst>
      <p:ext uri="{BB962C8B-B14F-4D97-AF65-F5344CB8AC3E}">
        <p14:creationId xmlns:p14="http://schemas.microsoft.com/office/powerpoint/2010/main" val="2459991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ext and Image">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5920134" y="1024869"/>
            <a:ext cx="2870200" cy="1259681"/>
          </a:xfrm>
          <a:prstGeom prst="rect">
            <a:avLst/>
          </a:prstGeom>
        </p:spPr>
        <p:txBody>
          <a:bodyPr/>
          <a:lstStyle>
            <a:lvl1pPr marL="0" indent="0">
              <a:buNone/>
              <a:defRPr sz="1050"/>
            </a:lvl1pPr>
          </a:lstStyle>
          <a:p>
            <a:r>
              <a:rPr lang="en-US" dirty="0"/>
              <a:t>Click icon to add picture</a:t>
            </a:r>
          </a:p>
        </p:txBody>
      </p:sp>
      <p:sp>
        <p:nvSpPr>
          <p:cNvPr id="6" name="Picture Placeholder 5"/>
          <p:cNvSpPr>
            <a:spLocks noGrp="1"/>
          </p:cNvSpPr>
          <p:nvPr>
            <p:ph type="pic" sz="quarter" idx="16"/>
          </p:nvPr>
        </p:nvSpPr>
        <p:spPr>
          <a:xfrm>
            <a:off x="5920134" y="2470517"/>
            <a:ext cx="2870200" cy="1259681"/>
          </a:xfrm>
          <a:prstGeom prst="rect">
            <a:avLst/>
          </a:prstGeom>
        </p:spPr>
        <p:txBody>
          <a:bodyPr/>
          <a:lstStyle>
            <a:lvl1pPr marL="0" indent="0">
              <a:buNone/>
              <a:defRPr sz="1050"/>
            </a:lvl1pPr>
          </a:lstStyle>
          <a:p>
            <a:r>
              <a:rPr lang="en-US" dirty="0"/>
              <a:t>Click icon to add picture</a:t>
            </a:r>
          </a:p>
        </p:txBody>
      </p:sp>
      <p:sp>
        <p:nvSpPr>
          <p:cNvPr id="26" name="Text Placeholder 17"/>
          <p:cNvSpPr>
            <a:spLocks noGrp="1"/>
          </p:cNvSpPr>
          <p:nvPr>
            <p:ph type="body" sz="quarter" idx="10"/>
          </p:nvPr>
        </p:nvSpPr>
        <p:spPr>
          <a:xfrm>
            <a:off x="312686" y="1020831"/>
            <a:ext cx="5417555" cy="3588149"/>
          </a:xfrm>
          <a:prstGeom prst="rect">
            <a:avLst/>
          </a:prstGeom>
        </p:spPr>
        <p:txBody>
          <a:bodyPr/>
          <a:lstStyle>
            <a:lvl1pPr marL="257175" indent="-257175">
              <a:lnSpc>
                <a:spcPct val="100000"/>
              </a:lnSpc>
              <a:buClr>
                <a:srgbClr val="DCC406"/>
              </a:buClr>
              <a:buSzPct val="120000"/>
              <a:buFont typeface="Arial" charset="0"/>
              <a:buChar char="•"/>
              <a:defRPr sz="1800" b="0" i="0" baseline="0">
                <a:solidFill>
                  <a:srgbClr val="3B3C43"/>
                </a:solidFill>
                <a:latin typeface="Century Gothic" charset="0"/>
                <a:ea typeface="Century Gothic" charset="0"/>
                <a:cs typeface="Century Gothic" charset="0"/>
              </a:defRPr>
            </a:lvl1pPr>
            <a:lvl2pPr marL="514350" indent="-171450">
              <a:buClr>
                <a:srgbClr val="DCC406"/>
              </a:buClr>
              <a:buSzPct val="75000"/>
              <a:buFont typeface="Courier New" charset="0"/>
              <a:buChar char="o"/>
              <a:defRPr sz="1500">
                <a:solidFill>
                  <a:srgbClr val="161F71"/>
                </a:solidFill>
              </a:defRPr>
            </a:lvl2pPr>
            <a:lvl3pPr marL="857250" indent="-171450">
              <a:buClr>
                <a:srgbClr val="DCC406"/>
              </a:buClr>
              <a:buSzPct val="100000"/>
              <a:buFont typeface="Arial" charset="0"/>
              <a:buChar char="•"/>
              <a:defRPr sz="1350">
                <a:solidFill>
                  <a:srgbClr val="3B3C43"/>
                </a:solidFill>
              </a:defRPr>
            </a:lvl3pPr>
            <a:lvl4pPr marL="1200150" indent="-171450">
              <a:buClr>
                <a:srgbClr val="DCC406"/>
              </a:buClr>
              <a:buSzPct val="50000"/>
              <a:buFont typeface="Courier New" charset="0"/>
              <a:buChar char="o"/>
              <a:defRPr sz="1200">
                <a:solidFill>
                  <a:srgbClr val="161F7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45"/>
          <p:cNvSpPr>
            <a:spLocks noGrp="1"/>
          </p:cNvSpPr>
          <p:nvPr>
            <p:ph type="title" hasCustomPrompt="1"/>
          </p:nvPr>
        </p:nvSpPr>
        <p:spPr>
          <a:xfrm>
            <a:off x="312686" y="256032"/>
            <a:ext cx="7173203" cy="640081"/>
          </a:xfrm>
          <a:prstGeom prst="rect">
            <a:avLst/>
          </a:prstGeom>
        </p:spPr>
        <p:txBody>
          <a:bodyPr anchor="ctr" anchorCtr="0">
            <a:normAutofit/>
          </a:bodyPr>
          <a:lstStyle>
            <a:lvl1pPr algn="l">
              <a:defRPr sz="1800" b="1" i="0" baseline="0">
                <a:solidFill>
                  <a:schemeClr val="tx1"/>
                </a:solidFill>
                <a:latin typeface="+mj-lt"/>
                <a:ea typeface="ITC Lubalin Graph Demi" charset="0"/>
                <a:cs typeface="ITC Lubalin Graph Demi" charset="0"/>
              </a:defRPr>
            </a:lvl1pPr>
          </a:lstStyle>
          <a:p>
            <a:r>
              <a:rPr lang="en-US" dirty="0"/>
              <a:t>PAGE HEADING</a:t>
            </a:r>
          </a:p>
        </p:txBody>
      </p:sp>
    </p:spTree>
    <p:extLst>
      <p:ext uri="{BB962C8B-B14F-4D97-AF65-F5344CB8AC3E}">
        <p14:creationId xmlns:p14="http://schemas.microsoft.com/office/powerpoint/2010/main" val="1953677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ustard title_colleagu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4EB62D1-DE7F-4FB8-9AFF-02A8827BCF65}"/>
              </a:ext>
            </a:extLst>
          </p:cNvPr>
          <p:cNvCxnSpPr>
            <a:cxnSpLocks/>
          </p:cNvCxnSpPr>
          <p:nvPr userDrawn="1"/>
        </p:nvCxnSpPr>
        <p:spPr>
          <a:xfrm>
            <a:off x="5553743" y="0"/>
            <a:ext cx="0" cy="5143500"/>
          </a:xfrm>
          <a:prstGeom prst="line">
            <a:avLst/>
          </a:prstGeom>
          <a:ln w="88900">
            <a:solidFill>
              <a:schemeClr val="accent3"/>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44F8A936-591D-4499-9F08-BEC4A2837AB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01369" y="0"/>
            <a:ext cx="3542632" cy="5143500"/>
          </a:xfrm>
          <a:prstGeom prst="rect">
            <a:avLst/>
          </a:prstGeom>
        </p:spPr>
      </p:pic>
      <p:pic>
        <p:nvPicPr>
          <p:cNvPr id="6" name="Picture 5">
            <a:extLst>
              <a:ext uri="{FF2B5EF4-FFF2-40B4-BE49-F238E27FC236}">
                <a16:creationId xmlns:a16="http://schemas.microsoft.com/office/drawing/2014/main" id="{87DE87C8-EF1F-4486-AE10-CAFE1423E5E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30428" y="349788"/>
            <a:ext cx="947549" cy="441886"/>
          </a:xfrm>
          <a:prstGeom prst="rect">
            <a:avLst/>
          </a:prstGeom>
        </p:spPr>
      </p:pic>
      <p:sp>
        <p:nvSpPr>
          <p:cNvPr id="8" name="Content Placeholder 7">
            <a:extLst>
              <a:ext uri="{FF2B5EF4-FFF2-40B4-BE49-F238E27FC236}">
                <a16:creationId xmlns:a16="http://schemas.microsoft.com/office/drawing/2014/main" id="{1E28E256-DBFF-4D24-90AE-B6D515873AB0}"/>
              </a:ext>
            </a:extLst>
          </p:cNvPr>
          <p:cNvSpPr>
            <a:spLocks noGrp="1"/>
          </p:cNvSpPr>
          <p:nvPr>
            <p:ph sz="quarter" idx="10" hasCustomPrompt="1"/>
          </p:nvPr>
        </p:nvSpPr>
        <p:spPr>
          <a:xfrm>
            <a:off x="1201183" y="2774543"/>
            <a:ext cx="4084637" cy="309563"/>
          </a:xfrm>
        </p:spPr>
        <p:txBody>
          <a:bodyPr>
            <a:noAutofit/>
          </a:bodyPr>
          <a:lstStyle>
            <a:lvl1pPr marL="0" indent="0">
              <a:buNone/>
              <a:defRPr sz="1800" b="1">
                <a:solidFill>
                  <a:schemeClr val="accent3"/>
                </a:solidFill>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Subheading text goes in here size 18</a:t>
            </a:r>
            <a:endParaRPr lang="en-GB" dirty="0"/>
          </a:p>
        </p:txBody>
      </p:sp>
      <p:sp>
        <p:nvSpPr>
          <p:cNvPr id="7" name="Title Placeholder 7">
            <a:extLst>
              <a:ext uri="{FF2B5EF4-FFF2-40B4-BE49-F238E27FC236}">
                <a16:creationId xmlns:a16="http://schemas.microsoft.com/office/drawing/2014/main" id="{0A06CB7C-D3D3-4D21-A828-D1C55147CB77}"/>
              </a:ext>
            </a:extLst>
          </p:cNvPr>
          <p:cNvSpPr>
            <a:spLocks noGrp="1"/>
          </p:cNvSpPr>
          <p:nvPr>
            <p:ph type="title" hasCustomPrompt="1"/>
          </p:nvPr>
        </p:nvSpPr>
        <p:spPr>
          <a:xfrm>
            <a:off x="1201183" y="1788865"/>
            <a:ext cx="3696856" cy="782885"/>
          </a:xfrm>
          <a:prstGeom prst="rect">
            <a:avLst/>
          </a:prstGeom>
        </p:spPr>
        <p:txBody>
          <a:bodyPr vert="horz" lIns="0" tIns="45720" rIns="91440" bIns="45720" rtlCol="0" anchor="ctr">
            <a:normAutofit/>
          </a:bodyPr>
          <a:lstStyle>
            <a:lvl1pPr>
              <a:defRPr>
                <a:solidFill>
                  <a:schemeClr val="bg1"/>
                </a:solidFill>
              </a:defRPr>
            </a:lvl1pPr>
          </a:lstStyle>
          <a:p>
            <a:r>
              <a:rPr lang="en-US" sz="3600" b="1" dirty="0">
                <a:solidFill>
                  <a:schemeClr val="bg1"/>
                </a:solidFill>
                <a:cs typeface="Bariol"/>
              </a:rPr>
              <a:t>Title goes in here</a:t>
            </a:r>
            <a:br>
              <a:rPr lang="en-US" sz="3600" b="1" dirty="0">
                <a:solidFill>
                  <a:schemeClr val="bg1"/>
                </a:solidFill>
                <a:cs typeface="Bariol"/>
              </a:rPr>
            </a:br>
            <a:r>
              <a:rPr lang="en-US" sz="3600" b="1" dirty="0">
                <a:solidFill>
                  <a:schemeClr val="bg1"/>
                </a:solidFill>
                <a:cs typeface="Bariol"/>
              </a:rPr>
              <a:t>size 36</a:t>
            </a:r>
            <a:endParaRPr lang="en-GB" dirty="0"/>
          </a:p>
        </p:txBody>
      </p:sp>
    </p:spTree>
    <p:extLst>
      <p:ext uri="{BB962C8B-B14F-4D97-AF65-F5344CB8AC3E}">
        <p14:creationId xmlns:p14="http://schemas.microsoft.com/office/powerpoint/2010/main" val="2179539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l title_wh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439FB1E-F773-4B76-BF21-40A15DFFE16D}"/>
              </a:ext>
            </a:extLst>
          </p:cNvPr>
          <p:cNvCxnSpPr/>
          <p:nvPr userDrawn="1"/>
        </p:nvCxnSpPr>
        <p:spPr>
          <a:xfrm>
            <a:off x="5553743" y="0"/>
            <a:ext cx="0" cy="5143500"/>
          </a:xfrm>
          <a:prstGeom prst="line">
            <a:avLst/>
          </a:prstGeom>
          <a:ln w="889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9" name="Picture 8" descr="A picture containing text&#10;&#10;Description automatically generated">
            <a:extLst>
              <a:ext uri="{FF2B5EF4-FFF2-40B4-BE49-F238E27FC236}">
                <a16:creationId xmlns:a16="http://schemas.microsoft.com/office/drawing/2014/main" id="{B249B347-F35C-4B2B-9A47-386980F8ABB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800"/>
          <a:stretch/>
        </p:blipFill>
        <p:spPr>
          <a:xfrm>
            <a:off x="5597901" y="0"/>
            <a:ext cx="3546100" cy="5143500"/>
          </a:xfrm>
          <a:prstGeom prst="rect">
            <a:avLst/>
          </a:prstGeom>
        </p:spPr>
      </p:pic>
      <p:pic>
        <p:nvPicPr>
          <p:cNvPr id="10" name="Picture 9">
            <a:extLst>
              <a:ext uri="{FF2B5EF4-FFF2-40B4-BE49-F238E27FC236}">
                <a16:creationId xmlns:a16="http://schemas.microsoft.com/office/drawing/2014/main" id="{C617538F-C516-497F-91CE-D8C1FDE22CC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30428" y="349788"/>
            <a:ext cx="947549" cy="441886"/>
          </a:xfrm>
          <a:prstGeom prst="rect">
            <a:avLst/>
          </a:prstGeom>
        </p:spPr>
      </p:pic>
      <p:sp>
        <p:nvSpPr>
          <p:cNvPr id="5" name="Content Placeholder 7">
            <a:extLst>
              <a:ext uri="{FF2B5EF4-FFF2-40B4-BE49-F238E27FC236}">
                <a16:creationId xmlns:a16="http://schemas.microsoft.com/office/drawing/2014/main" id="{66A9B400-C8B7-4A16-9E9A-32A2DC26BA47}"/>
              </a:ext>
            </a:extLst>
          </p:cNvPr>
          <p:cNvSpPr>
            <a:spLocks noGrp="1"/>
          </p:cNvSpPr>
          <p:nvPr>
            <p:ph sz="quarter" idx="10" hasCustomPrompt="1"/>
          </p:nvPr>
        </p:nvSpPr>
        <p:spPr>
          <a:xfrm>
            <a:off x="1201183" y="2774543"/>
            <a:ext cx="4084637" cy="309563"/>
          </a:xfrm>
        </p:spPr>
        <p:txBody>
          <a:bodyPr>
            <a:noAutofit/>
          </a:bodyPr>
          <a:lstStyle>
            <a:lvl1pPr marL="0" indent="0">
              <a:buNone/>
              <a:defRPr sz="1800" b="1">
                <a:solidFill>
                  <a:schemeClr val="accent1"/>
                </a:solidFill>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Subheading text goes in here size 18</a:t>
            </a:r>
            <a:endParaRPr lang="en-GB" dirty="0"/>
          </a:p>
        </p:txBody>
      </p:sp>
      <p:sp>
        <p:nvSpPr>
          <p:cNvPr id="6" name="Title Placeholder 7">
            <a:extLst>
              <a:ext uri="{FF2B5EF4-FFF2-40B4-BE49-F238E27FC236}">
                <a16:creationId xmlns:a16="http://schemas.microsoft.com/office/drawing/2014/main" id="{8F764834-5F13-45DF-B27E-AEE6CB890A5B}"/>
              </a:ext>
            </a:extLst>
          </p:cNvPr>
          <p:cNvSpPr>
            <a:spLocks noGrp="1"/>
          </p:cNvSpPr>
          <p:nvPr>
            <p:ph type="title" hasCustomPrompt="1"/>
          </p:nvPr>
        </p:nvSpPr>
        <p:spPr>
          <a:xfrm>
            <a:off x="1201183" y="1788865"/>
            <a:ext cx="3696856" cy="782885"/>
          </a:xfrm>
          <a:prstGeom prst="rect">
            <a:avLst/>
          </a:prstGeom>
        </p:spPr>
        <p:txBody>
          <a:bodyPr vert="horz" lIns="0" tIns="45720" rIns="91440" bIns="45720" rtlCol="0" anchor="ctr">
            <a:normAutofit/>
          </a:bodyPr>
          <a:lstStyle>
            <a:lvl1pPr>
              <a:defRPr>
                <a:solidFill>
                  <a:schemeClr val="bg1"/>
                </a:solidFill>
              </a:defRPr>
            </a:lvl1pPr>
          </a:lstStyle>
          <a:p>
            <a:r>
              <a:rPr lang="en-US" sz="3600" b="1" dirty="0">
                <a:solidFill>
                  <a:schemeClr val="bg1"/>
                </a:solidFill>
                <a:cs typeface="Bariol"/>
              </a:rPr>
              <a:t>Title goes in here</a:t>
            </a:r>
            <a:br>
              <a:rPr lang="en-US" sz="3600" b="1" dirty="0">
                <a:solidFill>
                  <a:schemeClr val="bg1"/>
                </a:solidFill>
                <a:cs typeface="Bariol"/>
              </a:rPr>
            </a:br>
            <a:r>
              <a:rPr lang="en-US" sz="3600" b="1" dirty="0">
                <a:solidFill>
                  <a:schemeClr val="bg1"/>
                </a:solidFill>
                <a:cs typeface="Bariol"/>
              </a:rPr>
              <a:t>size 36</a:t>
            </a:r>
            <a:endParaRPr lang="en-GB" dirty="0"/>
          </a:p>
        </p:txBody>
      </p:sp>
    </p:spTree>
    <p:extLst>
      <p:ext uri="{BB962C8B-B14F-4D97-AF65-F5344CB8AC3E}">
        <p14:creationId xmlns:p14="http://schemas.microsoft.com/office/powerpoint/2010/main" val="1127360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nk title_services">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439FB1E-F773-4B76-BF21-40A15DFFE16D}"/>
              </a:ext>
            </a:extLst>
          </p:cNvPr>
          <p:cNvCxnSpPr/>
          <p:nvPr userDrawn="1"/>
        </p:nvCxnSpPr>
        <p:spPr>
          <a:xfrm>
            <a:off x="5553743" y="0"/>
            <a:ext cx="0" cy="5143500"/>
          </a:xfrm>
          <a:prstGeom prst="line">
            <a:avLst/>
          </a:prstGeom>
          <a:ln w="88900">
            <a:solidFill>
              <a:schemeClr val="accent4"/>
            </a:solidFill>
          </a:ln>
          <a:effectLst/>
        </p:spPr>
        <p:style>
          <a:lnRef idx="2">
            <a:schemeClr val="accent1"/>
          </a:lnRef>
          <a:fillRef idx="0">
            <a:schemeClr val="accent1"/>
          </a:fillRef>
          <a:effectRef idx="1">
            <a:schemeClr val="accent1"/>
          </a:effectRef>
          <a:fontRef idx="minor">
            <a:schemeClr val="tx1"/>
          </a:fontRef>
        </p:style>
      </p:cxnSp>
      <p:pic>
        <p:nvPicPr>
          <p:cNvPr id="7" name="Picture 6" descr="WHG Smoke Detector Testing">
            <a:extLst>
              <a:ext uri="{FF2B5EF4-FFF2-40B4-BE49-F238E27FC236}">
                <a16:creationId xmlns:a16="http://schemas.microsoft.com/office/drawing/2014/main" id="{9FCC96C2-A346-478C-92BD-A89C5AC2687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837" b="11825"/>
          <a:stretch/>
        </p:blipFill>
        <p:spPr bwMode="auto">
          <a:xfrm>
            <a:off x="5598454" y="0"/>
            <a:ext cx="3545214" cy="5143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6D2ACA4-7F9E-4FCB-8947-F6BE73F7290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30428" y="349788"/>
            <a:ext cx="947549" cy="441886"/>
          </a:xfrm>
          <a:prstGeom prst="rect">
            <a:avLst/>
          </a:prstGeom>
        </p:spPr>
      </p:pic>
      <p:sp>
        <p:nvSpPr>
          <p:cNvPr id="10" name="Content Placeholder 7">
            <a:extLst>
              <a:ext uri="{FF2B5EF4-FFF2-40B4-BE49-F238E27FC236}">
                <a16:creationId xmlns:a16="http://schemas.microsoft.com/office/drawing/2014/main" id="{5350FAE1-FCDE-445E-8FD2-FE510B303E8C}"/>
              </a:ext>
            </a:extLst>
          </p:cNvPr>
          <p:cNvSpPr>
            <a:spLocks noGrp="1"/>
          </p:cNvSpPr>
          <p:nvPr>
            <p:ph sz="quarter" idx="10" hasCustomPrompt="1"/>
          </p:nvPr>
        </p:nvSpPr>
        <p:spPr>
          <a:xfrm>
            <a:off x="1201183" y="2774543"/>
            <a:ext cx="4084637" cy="309563"/>
          </a:xfrm>
        </p:spPr>
        <p:txBody>
          <a:bodyPr>
            <a:noAutofit/>
          </a:bodyPr>
          <a:lstStyle>
            <a:lvl1pPr marL="0" indent="0">
              <a:buNone/>
              <a:defRPr sz="1800" b="1">
                <a:solidFill>
                  <a:schemeClr val="accent4"/>
                </a:solidFill>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Subheading text goes in here size 18</a:t>
            </a:r>
            <a:endParaRPr lang="en-GB" dirty="0"/>
          </a:p>
        </p:txBody>
      </p:sp>
      <p:sp>
        <p:nvSpPr>
          <p:cNvPr id="11" name="Title Placeholder 7">
            <a:extLst>
              <a:ext uri="{FF2B5EF4-FFF2-40B4-BE49-F238E27FC236}">
                <a16:creationId xmlns:a16="http://schemas.microsoft.com/office/drawing/2014/main" id="{587EBAB6-ABB4-468C-BE12-D7257771173E}"/>
              </a:ext>
            </a:extLst>
          </p:cNvPr>
          <p:cNvSpPr>
            <a:spLocks noGrp="1"/>
          </p:cNvSpPr>
          <p:nvPr>
            <p:ph type="title" hasCustomPrompt="1"/>
          </p:nvPr>
        </p:nvSpPr>
        <p:spPr>
          <a:xfrm>
            <a:off x="1201183" y="1788865"/>
            <a:ext cx="3696856" cy="782885"/>
          </a:xfrm>
          <a:prstGeom prst="rect">
            <a:avLst/>
          </a:prstGeom>
        </p:spPr>
        <p:txBody>
          <a:bodyPr vert="horz" lIns="0" tIns="45720" rIns="91440" bIns="45720" rtlCol="0" anchor="ctr">
            <a:normAutofit/>
          </a:bodyPr>
          <a:lstStyle>
            <a:lvl1pPr>
              <a:defRPr>
                <a:solidFill>
                  <a:schemeClr val="bg1"/>
                </a:solidFill>
              </a:defRPr>
            </a:lvl1pPr>
          </a:lstStyle>
          <a:p>
            <a:r>
              <a:rPr lang="en-US" sz="3600" b="1" dirty="0">
                <a:solidFill>
                  <a:schemeClr val="bg1"/>
                </a:solidFill>
                <a:cs typeface="Bariol"/>
              </a:rPr>
              <a:t>Title goes in here</a:t>
            </a:r>
            <a:br>
              <a:rPr lang="en-US" sz="3600" b="1" dirty="0">
                <a:solidFill>
                  <a:schemeClr val="bg1"/>
                </a:solidFill>
                <a:cs typeface="Bariol"/>
              </a:rPr>
            </a:br>
            <a:r>
              <a:rPr lang="en-US" sz="3600" b="1" dirty="0">
                <a:solidFill>
                  <a:schemeClr val="bg1"/>
                </a:solidFill>
                <a:cs typeface="Bariol"/>
              </a:rPr>
              <a:t>size 36</a:t>
            </a:r>
            <a:endParaRPr lang="en-GB" dirty="0"/>
          </a:p>
        </p:txBody>
      </p:sp>
    </p:spTree>
    <p:extLst>
      <p:ext uri="{BB962C8B-B14F-4D97-AF65-F5344CB8AC3E}">
        <p14:creationId xmlns:p14="http://schemas.microsoft.com/office/powerpoint/2010/main" val="53746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ral title_customer">
    <p:spTree>
      <p:nvGrpSpPr>
        <p:cNvPr id="1" name=""/>
        <p:cNvGrpSpPr/>
        <p:nvPr/>
      </p:nvGrpSpPr>
      <p:grpSpPr>
        <a:xfrm>
          <a:off x="0" y="0"/>
          <a:ext cx="0" cy="0"/>
          <a:chOff x="0" y="0"/>
          <a:chExt cx="0" cy="0"/>
        </a:xfrm>
      </p:grpSpPr>
      <p:pic>
        <p:nvPicPr>
          <p:cNvPr id="1026" name="Picture 2" descr="WHG - Lockdown Learning">
            <a:extLst>
              <a:ext uri="{FF2B5EF4-FFF2-40B4-BE49-F238E27FC236}">
                <a16:creationId xmlns:a16="http://schemas.microsoft.com/office/drawing/2014/main" id="{0836F32A-08BB-4033-8FE6-F11B8F8082D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562" r="37884"/>
          <a:stretch/>
        </p:blipFill>
        <p:spPr bwMode="auto">
          <a:xfrm>
            <a:off x="5553743" y="0"/>
            <a:ext cx="3590257" cy="51435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5439FB1E-F773-4B76-BF21-40A15DFFE16D}"/>
              </a:ext>
            </a:extLst>
          </p:cNvPr>
          <p:cNvCxnSpPr/>
          <p:nvPr userDrawn="1"/>
        </p:nvCxnSpPr>
        <p:spPr>
          <a:xfrm>
            <a:off x="5553743" y="0"/>
            <a:ext cx="0" cy="5143500"/>
          </a:xfrm>
          <a:prstGeom prst="line">
            <a:avLst/>
          </a:prstGeom>
          <a:ln w="88900">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DD11E862-805D-4BA1-9F55-A667A00779E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30428" y="349788"/>
            <a:ext cx="947549" cy="441886"/>
          </a:xfrm>
          <a:prstGeom prst="rect">
            <a:avLst/>
          </a:prstGeom>
        </p:spPr>
      </p:pic>
      <p:sp>
        <p:nvSpPr>
          <p:cNvPr id="9" name="Content Placeholder 7">
            <a:extLst>
              <a:ext uri="{FF2B5EF4-FFF2-40B4-BE49-F238E27FC236}">
                <a16:creationId xmlns:a16="http://schemas.microsoft.com/office/drawing/2014/main" id="{A5F169B6-4E9E-46D4-9E05-34D11D333343}"/>
              </a:ext>
            </a:extLst>
          </p:cNvPr>
          <p:cNvSpPr>
            <a:spLocks noGrp="1"/>
          </p:cNvSpPr>
          <p:nvPr>
            <p:ph sz="quarter" idx="10" hasCustomPrompt="1"/>
          </p:nvPr>
        </p:nvSpPr>
        <p:spPr>
          <a:xfrm>
            <a:off x="1201183" y="2774543"/>
            <a:ext cx="4084637" cy="309563"/>
          </a:xfrm>
        </p:spPr>
        <p:txBody>
          <a:bodyPr>
            <a:noAutofit/>
          </a:bodyPr>
          <a:lstStyle>
            <a:lvl1pPr marL="0" indent="0">
              <a:buNone/>
              <a:defRPr sz="1800" b="1">
                <a:solidFill>
                  <a:schemeClr val="accent2"/>
                </a:solidFill>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Subheading text goes in here size 18</a:t>
            </a:r>
            <a:endParaRPr lang="en-GB" dirty="0"/>
          </a:p>
        </p:txBody>
      </p:sp>
      <p:sp>
        <p:nvSpPr>
          <p:cNvPr id="10" name="Title Placeholder 7">
            <a:extLst>
              <a:ext uri="{FF2B5EF4-FFF2-40B4-BE49-F238E27FC236}">
                <a16:creationId xmlns:a16="http://schemas.microsoft.com/office/drawing/2014/main" id="{1613E3BB-DEC6-4F30-9A78-FDB95104384E}"/>
              </a:ext>
            </a:extLst>
          </p:cNvPr>
          <p:cNvSpPr>
            <a:spLocks noGrp="1"/>
          </p:cNvSpPr>
          <p:nvPr>
            <p:ph type="title" hasCustomPrompt="1"/>
          </p:nvPr>
        </p:nvSpPr>
        <p:spPr>
          <a:xfrm>
            <a:off x="1201183" y="1788865"/>
            <a:ext cx="3696856" cy="782885"/>
          </a:xfrm>
          <a:prstGeom prst="rect">
            <a:avLst/>
          </a:prstGeom>
        </p:spPr>
        <p:txBody>
          <a:bodyPr vert="horz" lIns="0" tIns="45720" rIns="91440" bIns="45720" rtlCol="0" anchor="ctr">
            <a:normAutofit/>
          </a:bodyPr>
          <a:lstStyle>
            <a:lvl1pPr>
              <a:defRPr>
                <a:solidFill>
                  <a:schemeClr val="bg1"/>
                </a:solidFill>
              </a:defRPr>
            </a:lvl1pPr>
          </a:lstStyle>
          <a:p>
            <a:r>
              <a:rPr lang="en-US" sz="3600" b="1" dirty="0">
                <a:solidFill>
                  <a:schemeClr val="bg1"/>
                </a:solidFill>
                <a:cs typeface="Bariol"/>
              </a:rPr>
              <a:t>Title goes in here</a:t>
            </a:r>
            <a:br>
              <a:rPr lang="en-US" sz="3600" b="1" dirty="0">
                <a:solidFill>
                  <a:schemeClr val="bg1"/>
                </a:solidFill>
                <a:cs typeface="Bariol"/>
              </a:rPr>
            </a:br>
            <a:r>
              <a:rPr lang="en-US" sz="3600" b="1" dirty="0">
                <a:solidFill>
                  <a:schemeClr val="bg1"/>
                </a:solidFill>
                <a:cs typeface="Bariol"/>
              </a:rPr>
              <a:t>size 36</a:t>
            </a:r>
            <a:endParaRPr lang="en-GB" dirty="0"/>
          </a:p>
        </p:txBody>
      </p:sp>
    </p:spTree>
    <p:extLst>
      <p:ext uri="{BB962C8B-B14F-4D97-AF65-F5344CB8AC3E}">
        <p14:creationId xmlns:p14="http://schemas.microsoft.com/office/powerpoint/2010/main" val="737003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9233" y="885903"/>
            <a:ext cx="3515938" cy="1115122"/>
          </a:xfrm>
          <a:prstGeom prst="rect">
            <a:avLst/>
          </a:prstGeo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B8BA7D-62EF-1443-A24C-835BD6E7498C}" type="datetimeFigureOut">
              <a:rPr lang="en-US" smtClean="0"/>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88C7EB-D8DC-A74B-A175-DC454A5EECE7}" type="slidenum">
              <a:rPr lang="en-US" smtClean="0"/>
              <a:t>‹#›</a:t>
            </a:fld>
            <a:endParaRPr lang="en-US" dirty="0"/>
          </a:p>
        </p:txBody>
      </p:sp>
    </p:spTree>
    <p:extLst>
      <p:ext uri="{BB962C8B-B14F-4D97-AF65-F5344CB8AC3E}">
        <p14:creationId xmlns:p14="http://schemas.microsoft.com/office/powerpoint/2010/main" val="3495062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B8BA7D-62EF-1443-A24C-835BD6E7498C}" type="datetimeFigureOut">
              <a:rPr lang="en-US" smtClean="0"/>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88C7EB-D8DC-A74B-A175-DC454A5EECE7}" type="slidenum">
              <a:rPr lang="en-US" smtClean="0"/>
              <a:t>‹#›</a:t>
            </a:fld>
            <a:endParaRPr lang="en-US" dirty="0"/>
          </a:p>
        </p:txBody>
      </p:sp>
    </p:spTree>
    <p:extLst>
      <p:ext uri="{BB962C8B-B14F-4D97-AF65-F5344CB8AC3E}">
        <p14:creationId xmlns:p14="http://schemas.microsoft.com/office/powerpoint/2010/main" val="6088644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B8BA7D-62EF-1443-A24C-835BD6E7498C}" type="datetimeFigureOut">
              <a:rPr lang="en-US" smtClean="0"/>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88C7EB-D8DC-A74B-A175-DC454A5EECE7}" type="slidenum">
              <a:rPr lang="en-US" smtClean="0"/>
              <a:t>‹#›</a:t>
            </a:fld>
            <a:endParaRPr lang="en-US" dirty="0"/>
          </a:p>
        </p:txBody>
      </p:sp>
    </p:spTree>
    <p:extLst>
      <p:ext uri="{BB962C8B-B14F-4D97-AF65-F5344CB8AC3E}">
        <p14:creationId xmlns:p14="http://schemas.microsoft.com/office/powerpoint/2010/main" val="2530423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9233" y="885903"/>
            <a:ext cx="3515938" cy="111512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B8BA7D-62EF-1443-A24C-835BD6E7498C}" type="datetimeFigureOut">
              <a:rPr lang="en-US" smtClean="0"/>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88C7EB-D8DC-A74B-A175-DC454A5EECE7}" type="slidenum">
              <a:rPr lang="en-US" smtClean="0"/>
              <a:t>‹#›</a:t>
            </a:fld>
            <a:endParaRPr lang="en-US" dirty="0"/>
          </a:p>
        </p:txBody>
      </p:sp>
    </p:spTree>
    <p:extLst>
      <p:ext uri="{BB962C8B-B14F-4D97-AF65-F5344CB8AC3E}">
        <p14:creationId xmlns:p14="http://schemas.microsoft.com/office/powerpoint/2010/main" val="3826530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B8BA7D-62EF-1443-A24C-835BD6E7498C}" type="datetimeFigureOut">
              <a:rPr lang="en-US" smtClean="0"/>
              <a:t>2/27/2023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E88C7EB-D8DC-A74B-A175-DC454A5EECE7}" type="slidenum">
              <a:rPr lang="en-US" smtClean="0"/>
              <a:t>‹#›</a:t>
            </a:fld>
            <a:endParaRPr lang="en-US" dirty="0"/>
          </a:p>
        </p:txBody>
      </p:sp>
    </p:spTree>
    <p:extLst>
      <p:ext uri="{BB962C8B-B14F-4D97-AF65-F5344CB8AC3E}">
        <p14:creationId xmlns:p14="http://schemas.microsoft.com/office/powerpoint/2010/main" val="260216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9233" y="885903"/>
            <a:ext cx="3515938" cy="111512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03B8BA7D-62EF-1443-A24C-835BD6E7498C}" type="datetimeFigureOut">
              <a:rPr lang="en-US" smtClean="0"/>
              <a:t>2/27/2023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88C7EB-D8DC-A74B-A175-DC454A5EECE7}" type="slidenum">
              <a:rPr lang="en-US" smtClean="0"/>
              <a:t>‹#›</a:t>
            </a:fld>
            <a:endParaRPr lang="en-US" dirty="0"/>
          </a:p>
        </p:txBody>
      </p:sp>
    </p:spTree>
    <p:extLst>
      <p:ext uri="{BB962C8B-B14F-4D97-AF65-F5344CB8AC3E}">
        <p14:creationId xmlns:p14="http://schemas.microsoft.com/office/powerpoint/2010/main" val="3145013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B8BA7D-62EF-1443-A24C-835BD6E7498C}" type="datetimeFigureOut">
              <a:rPr lang="en-US" smtClean="0"/>
              <a:t>2/27/2023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88C7EB-D8DC-A74B-A175-DC454A5EECE7}" type="slidenum">
              <a:rPr lang="en-US" smtClean="0"/>
              <a:t>‹#›</a:t>
            </a:fld>
            <a:endParaRPr lang="en-US" dirty="0"/>
          </a:p>
        </p:txBody>
      </p:sp>
    </p:spTree>
    <p:extLst>
      <p:ext uri="{BB962C8B-B14F-4D97-AF65-F5344CB8AC3E}">
        <p14:creationId xmlns:p14="http://schemas.microsoft.com/office/powerpoint/2010/main" val="2602514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B8BA7D-62EF-1443-A24C-835BD6E7498C}" type="datetimeFigureOut">
              <a:rPr lang="en-US" smtClean="0"/>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88C7EB-D8DC-A74B-A175-DC454A5EECE7}" type="slidenum">
              <a:rPr lang="en-US" smtClean="0"/>
              <a:t>‹#›</a:t>
            </a:fld>
            <a:endParaRPr lang="en-US" dirty="0"/>
          </a:p>
        </p:txBody>
      </p:sp>
    </p:spTree>
    <p:extLst>
      <p:ext uri="{BB962C8B-B14F-4D97-AF65-F5344CB8AC3E}">
        <p14:creationId xmlns:p14="http://schemas.microsoft.com/office/powerpoint/2010/main" val="1967039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B8BA7D-62EF-1443-A24C-835BD6E7498C}" type="datetimeFigureOut">
              <a:rPr lang="en-US" smtClean="0"/>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88C7EB-D8DC-A74B-A175-DC454A5EECE7}" type="slidenum">
              <a:rPr lang="en-US" smtClean="0"/>
              <a:t>‹#›</a:t>
            </a:fld>
            <a:endParaRPr lang="en-US" dirty="0"/>
          </a:p>
        </p:txBody>
      </p:sp>
    </p:spTree>
    <p:extLst>
      <p:ext uri="{BB962C8B-B14F-4D97-AF65-F5344CB8AC3E}">
        <p14:creationId xmlns:p14="http://schemas.microsoft.com/office/powerpoint/2010/main" val="28021165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9233" y="885903"/>
            <a:ext cx="3515938" cy="111512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B8BA7D-62EF-1443-A24C-835BD6E7498C}" type="datetimeFigureOut">
              <a:rPr lang="en-US" smtClean="0"/>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88C7EB-D8DC-A74B-A175-DC454A5EECE7}" type="slidenum">
              <a:rPr lang="en-US" smtClean="0"/>
              <a:t>‹#›</a:t>
            </a:fld>
            <a:endParaRPr lang="en-US" dirty="0"/>
          </a:p>
        </p:txBody>
      </p:sp>
    </p:spTree>
    <p:extLst>
      <p:ext uri="{BB962C8B-B14F-4D97-AF65-F5344CB8AC3E}">
        <p14:creationId xmlns:p14="http://schemas.microsoft.com/office/powerpoint/2010/main" val="3314122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B8BA7D-62EF-1443-A24C-835BD6E7498C}" type="datetimeFigureOut">
              <a:rPr lang="en-US" smtClean="0"/>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88C7EB-D8DC-A74B-A175-DC454A5EECE7}" type="slidenum">
              <a:rPr lang="en-US" smtClean="0"/>
              <a:t>‹#›</a:t>
            </a:fld>
            <a:endParaRPr lang="en-US" dirty="0"/>
          </a:p>
        </p:txBody>
      </p:sp>
    </p:spTree>
    <p:extLst>
      <p:ext uri="{BB962C8B-B14F-4D97-AF65-F5344CB8AC3E}">
        <p14:creationId xmlns:p14="http://schemas.microsoft.com/office/powerpoint/2010/main" val="25717519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57D0D-CE37-264E-8816-6813727AEAFB}"/>
              </a:ext>
            </a:extLst>
          </p:cNvPr>
          <p:cNvSpPr>
            <a:spLocks noGrp="1"/>
          </p:cNvSpPr>
          <p:nvPr>
            <p:ph type="title"/>
          </p:nvPr>
        </p:nvSpPr>
        <p:spPr>
          <a:xfrm>
            <a:off x="839233" y="885903"/>
            <a:ext cx="3515938" cy="111512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0968CE1-0F28-6C45-99B8-3C8654A04E92}"/>
              </a:ext>
            </a:extLst>
          </p:cNvPr>
          <p:cNvSpPr>
            <a:spLocks noGrp="1"/>
          </p:cNvSpPr>
          <p:nvPr>
            <p:ph type="dt" sz="half" idx="10"/>
          </p:nvPr>
        </p:nvSpPr>
        <p:spPr/>
        <p:txBody>
          <a:bodyPr/>
          <a:lstStyle/>
          <a:p>
            <a:fld id="{03B8BA7D-62EF-1443-A24C-835BD6E7498C}" type="datetimeFigureOut">
              <a:rPr lang="en-US" smtClean="0"/>
              <a:pPr/>
              <a:t>2/27/2023</a:t>
            </a:fld>
            <a:endParaRPr lang="en-US" dirty="0"/>
          </a:p>
        </p:txBody>
      </p:sp>
      <p:sp>
        <p:nvSpPr>
          <p:cNvPr id="4" name="Footer Placeholder 3">
            <a:extLst>
              <a:ext uri="{FF2B5EF4-FFF2-40B4-BE49-F238E27FC236}">
                <a16:creationId xmlns:a16="http://schemas.microsoft.com/office/drawing/2014/main" id="{1BDF6E09-8512-AA45-BA5C-66DA389A486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941D015-8916-7747-A10F-7AF5ACD75E81}"/>
              </a:ext>
            </a:extLst>
          </p:cNvPr>
          <p:cNvSpPr>
            <a:spLocks noGrp="1"/>
          </p:cNvSpPr>
          <p:nvPr>
            <p:ph type="sldNum" sz="quarter" idx="12"/>
          </p:nvPr>
        </p:nvSpPr>
        <p:spPr/>
        <p:txBody>
          <a:bodyPr/>
          <a:lstStyle/>
          <a:p>
            <a:fld id="{CE88C7EB-D8DC-A74B-A175-DC454A5EECE7}" type="slidenum">
              <a:rPr lang="en-US" smtClean="0"/>
              <a:pPr/>
              <a:t>‹#›</a:t>
            </a:fld>
            <a:endParaRPr lang="en-US" dirty="0"/>
          </a:p>
        </p:txBody>
      </p:sp>
    </p:spTree>
    <p:extLst>
      <p:ext uri="{BB962C8B-B14F-4D97-AF65-F5344CB8AC3E}">
        <p14:creationId xmlns:p14="http://schemas.microsoft.com/office/powerpoint/2010/main" val="2345699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B8BA7D-62EF-1443-A24C-835BD6E7498C}" type="datetimeFigureOut">
              <a:rPr lang="en-US" smtClean="0"/>
              <a:t>2/27/2023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88C7EB-D8DC-A74B-A175-DC454A5EECE7}" type="slidenum">
              <a:rPr lang="en-US" smtClean="0"/>
              <a:t>‹#›</a:t>
            </a:fld>
            <a:endParaRPr lang="en-US" dirty="0"/>
          </a:p>
        </p:txBody>
      </p:sp>
    </p:spTree>
    <p:extLst>
      <p:ext uri="{BB962C8B-B14F-4D97-AF65-F5344CB8AC3E}">
        <p14:creationId xmlns:p14="http://schemas.microsoft.com/office/powerpoint/2010/main" val="34568989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CCE31-55C1-2341-8F51-D29DC3646FD5}"/>
              </a:ext>
            </a:extLst>
          </p:cNvPr>
          <p:cNvSpPr>
            <a:spLocks noGrp="1"/>
          </p:cNvSpPr>
          <p:nvPr>
            <p:ph type="title" hasCustomPrompt="1"/>
          </p:nvPr>
        </p:nvSpPr>
        <p:spPr>
          <a:xfrm>
            <a:off x="1232881" y="1752756"/>
            <a:ext cx="3515938" cy="1115122"/>
          </a:xfrm>
          <a:prstGeom prst="rect">
            <a:avLst/>
          </a:prstGeom>
        </p:spPr>
        <p:txBody>
          <a:bodyPr>
            <a:normAutofit/>
          </a:bodyPr>
          <a:lstStyle>
            <a:lvl1pPr>
              <a:defRPr sz="4800"/>
            </a:lvl1pPr>
          </a:lstStyle>
          <a:p>
            <a:r>
              <a:rPr lang="en-US" dirty="0"/>
              <a:t>Thank you</a:t>
            </a:r>
          </a:p>
        </p:txBody>
      </p:sp>
      <p:sp>
        <p:nvSpPr>
          <p:cNvPr id="3" name="Date Placeholder 2">
            <a:extLst>
              <a:ext uri="{FF2B5EF4-FFF2-40B4-BE49-F238E27FC236}">
                <a16:creationId xmlns:a16="http://schemas.microsoft.com/office/drawing/2014/main" id="{11A3EDDC-36DE-5B4E-B68B-6DEB85C1D408}"/>
              </a:ext>
            </a:extLst>
          </p:cNvPr>
          <p:cNvSpPr>
            <a:spLocks noGrp="1"/>
          </p:cNvSpPr>
          <p:nvPr>
            <p:ph type="dt" sz="half" idx="10"/>
          </p:nvPr>
        </p:nvSpPr>
        <p:spPr/>
        <p:txBody>
          <a:bodyPr/>
          <a:lstStyle/>
          <a:p>
            <a:fld id="{03B8BA7D-62EF-1443-A24C-835BD6E7498C}" type="datetimeFigureOut">
              <a:rPr lang="en-US" smtClean="0"/>
              <a:pPr/>
              <a:t>2/27/2023</a:t>
            </a:fld>
            <a:endParaRPr lang="en-US" dirty="0"/>
          </a:p>
        </p:txBody>
      </p:sp>
      <p:sp>
        <p:nvSpPr>
          <p:cNvPr id="4" name="Footer Placeholder 3">
            <a:extLst>
              <a:ext uri="{FF2B5EF4-FFF2-40B4-BE49-F238E27FC236}">
                <a16:creationId xmlns:a16="http://schemas.microsoft.com/office/drawing/2014/main" id="{9447DB5E-7478-0A43-A272-854CDBC7A69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4614D4A-1915-0748-A9C6-CC15FA208227}"/>
              </a:ext>
            </a:extLst>
          </p:cNvPr>
          <p:cNvSpPr>
            <a:spLocks noGrp="1"/>
          </p:cNvSpPr>
          <p:nvPr>
            <p:ph type="sldNum" sz="quarter" idx="12"/>
          </p:nvPr>
        </p:nvSpPr>
        <p:spPr/>
        <p:txBody>
          <a:bodyPr/>
          <a:lstStyle/>
          <a:p>
            <a:fld id="{CE88C7EB-D8DC-A74B-A175-DC454A5EECE7}" type="slidenum">
              <a:rPr lang="en-US" smtClean="0"/>
              <a:pPr/>
              <a:t>‹#›</a:t>
            </a:fld>
            <a:endParaRPr lang="en-US" dirty="0"/>
          </a:p>
        </p:txBody>
      </p:sp>
    </p:spTree>
    <p:extLst>
      <p:ext uri="{BB962C8B-B14F-4D97-AF65-F5344CB8AC3E}">
        <p14:creationId xmlns:p14="http://schemas.microsoft.com/office/powerpoint/2010/main" val="1836476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_NHS">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0803C6-6516-AC48-9A7C-4168EF9EB2DE}"/>
              </a:ext>
            </a:extLst>
          </p:cNvPr>
          <p:cNvSpPr>
            <a:spLocks noGrp="1"/>
          </p:cNvSpPr>
          <p:nvPr>
            <p:ph type="title"/>
          </p:nvPr>
        </p:nvSpPr>
        <p:spPr>
          <a:xfrm>
            <a:off x="347472" y="1519129"/>
            <a:ext cx="8453628" cy="589040"/>
          </a:xfrm>
        </p:spPr>
        <p:txBody>
          <a:bodyPr anchor="b"/>
          <a:lstStyle>
            <a:lvl1pPr algn="ctr">
              <a:defRPr sz="2850">
                <a:solidFill>
                  <a:schemeClr val="accent6"/>
                </a:solidFill>
              </a:defRPr>
            </a:lvl1pPr>
          </a:lstStyle>
          <a:p>
            <a:r>
              <a:rPr lang="en-US"/>
              <a:t>Click to edit Master title style</a:t>
            </a:r>
          </a:p>
        </p:txBody>
      </p:sp>
      <p:sp>
        <p:nvSpPr>
          <p:cNvPr id="12" name="Text Placeholder 2">
            <a:extLst>
              <a:ext uri="{FF2B5EF4-FFF2-40B4-BE49-F238E27FC236}">
                <a16:creationId xmlns:a16="http://schemas.microsoft.com/office/drawing/2014/main" id="{FACF84AD-2A98-F145-9A29-BBDFBFDA4758}"/>
              </a:ext>
            </a:extLst>
          </p:cNvPr>
          <p:cNvSpPr>
            <a:spLocks noGrp="1"/>
          </p:cNvSpPr>
          <p:nvPr>
            <p:ph type="body" idx="1"/>
          </p:nvPr>
        </p:nvSpPr>
        <p:spPr>
          <a:xfrm>
            <a:off x="347473" y="2327434"/>
            <a:ext cx="8453627" cy="488633"/>
          </a:xfrm>
          <a:prstGeom prst="rect">
            <a:avLst/>
          </a:prstGeom>
        </p:spPr>
        <p:txBody>
          <a:bodyPr/>
          <a:lstStyle>
            <a:lvl1pPr marL="0" indent="0" algn="ctr">
              <a:buNone/>
              <a:defRPr sz="165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pic>
        <p:nvPicPr>
          <p:cNvPr id="3" name="Picture 2" descr="A close up of a sign&#10;&#10;Description automatically generated">
            <a:extLst>
              <a:ext uri="{FF2B5EF4-FFF2-40B4-BE49-F238E27FC236}">
                <a16:creationId xmlns:a16="http://schemas.microsoft.com/office/drawing/2014/main" id="{54F4A93F-7AF2-D142-B3B1-9C2058791B38}"/>
              </a:ext>
            </a:extLst>
          </p:cNvPr>
          <p:cNvPicPr>
            <a:picLocks noChangeAspect="1"/>
          </p:cNvPicPr>
          <p:nvPr userDrawn="1"/>
        </p:nvPicPr>
        <p:blipFill>
          <a:blip r:embed="rId2"/>
          <a:stretch>
            <a:fillRect/>
          </a:stretch>
        </p:blipFill>
        <p:spPr>
          <a:xfrm>
            <a:off x="0" y="2949893"/>
            <a:ext cx="9144000" cy="1514475"/>
          </a:xfrm>
          <a:prstGeom prst="rect">
            <a:avLst/>
          </a:prstGeom>
        </p:spPr>
      </p:pic>
      <p:pic>
        <p:nvPicPr>
          <p:cNvPr id="7" name="Picture 6">
            <a:extLst>
              <a:ext uri="{FF2B5EF4-FFF2-40B4-BE49-F238E27FC236}">
                <a16:creationId xmlns:a16="http://schemas.microsoft.com/office/drawing/2014/main" id="{B81BC85E-2177-4944-909E-95972FCE74D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77325" y="4709159"/>
            <a:ext cx="3989351" cy="232139"/>
          </a:xfrm>
          <a:prstGeom prst="rect">
            <a:avLst/>
          </a:prstGeom>
        </p:spPr>
      </p:pic>
      <p:pic>
        <p:nvPicPr>
          <p:cNvPr id="11" name="Picture 10" descr="A close up of a sign&#10;&#10;Description automatically generated">
            <a:extLst>
              <a:ext uri="{FF2B5EF4-FFF2-40B4-BE49-F238E27FC236}">
                <a16:creationId xmlns:a16="http://schemas.microsoft.com/office/drawing/2014/main" id="{D979C1AF-5FFF-444A-B068-5A506F70F1A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09960" y="328219"/>
            <a:ext cx="2724081" cy="971647"/>
          </a:xfrm>
          <a:prstGeom prst="rect">
            <a:avLst/>
          </a:prstGeom>
        </p:spPr>
      </p:pic>
    </p:spTree>
    <p:extLst>
      <p:ext uri="{BB962C8B-B14F-4D97-AF65-F5344CB8AC3E}">
        <p14:creationId xmlns:p14="http://schemas.microsoft.com/office/powerpoint/2010/main" val="106663824"/>
      </p:ext>
    </p:extLst>
  </p:cSld>
  <p:clrMapOvr>
    <a:masterClrMapping/>
  </p:clrMapOvr>
  <p:extLst>
    <p:ext uri="{DCECCB84-F9BA-43D5-87BE-67443E8EF086}">
      <p15:sldGuideLst xmlns:p15="http://schemas.microsoft.com/office/powerpoint/2012/main">
        <p15:guide id="1" orient="horz" pos="497"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B8BA7D-62EF-1443-A24C-835BD6E7498C}" type="datetimeFigureOut">
              <a:rPr lang="en-US" smtClean="0"/>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88C7EB-D8DC-A74B-A175-DC454A5EECE7}" type="slidenum">
              <a:rPr lang="en-US" smtClean="0"/>
              <a:t>‹#›</a:t>
            </a:fld>
            <a:endParaRPr lang="en-US" dirty="0"/>
          </a:p>
        </p:txBody>
      </p:sp>
    </p:spTree>
    <p:extLst>
      <p:ext uri="{BB962C8B-B14F-4D97-AF65-F5344CB8AC3E}">
        <p14:creationId xmlns:p14="http://schemas.microsoft.com/office/powerpoint/2010/main" val="365049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B8BA7D-62EF-1443-A24C-835BD6E7498C}" type="datetimeFigureOut">
              <a:rPr lang="en-US" smtClean="0"/>
              <a:t>2/27/2023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E88C7EB-D8DC-A74B-A175-DC454A5EECE7}" type="slidenum">
              <a:rPr lang="en-US" smtClean="0"/>
              <a:t>‹#›</a:t>
            </a:fld>
            <a:endParaRPr lang="en-US" dirty="0"/>
          </a:p>
        </p:txBody>
      </p:sp>
    </p:spTree>
    <p:extLst>
      <p:ext uri="{BB962C8B-B14F-4D97-AF65-F5344CB8AC3E}">
        <p14:creationId xmlns:p14="http://schemas.microsoft.com/office/powerpoint/2010/main" val="3917292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B8BA7D-62EF-1443-A24C-835BD6E7498C}" type="datetimeFigureOut">
              <a:rPr lang="en-US" smtClean="0"/>
              <a:t>2/27/2023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88C7EB-D8DC-A74B-A175-DC454A5EECE7}" type="slidenum">
              <a:rPr lang="en-US" smtClean="0"/>
              <a:t>‹#›</a:t>
            </a:fld>
            <a:endParaRPr lang="en-US" dirty="0"/>
          </a:p>
        </p:txBody>
      </p:sp>
    </p:spTree>
    <p:extLst>
      <p:ext uri="{BB962C8B-B14F-4D97-AF65-F5344CB8AC3E}">
        <p14:creationId xmlns:p14="http://schemas.microsoft.com/office/powerpoint/2010/main" val="1420040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B8BA7D-62EF-1443-A24C-835BD6E7498C}" type="datetimeFigureOut">
              <a:rPr lang="en-US" smtClean="0"/>
              <a:t>2/27/2023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88C7EB-D8DC-A74B-A175-DC454A5EECE7}" type="slidenum">
              <a:rPr lang="en-US" smtClean="0"/>
              <a:t>‹#›</a:t>
            </a:fld>
            <a:endParaRPr lang="en-US" dirty="0"/>
          </a:p>
        </p:txBody>
      </p:sp>
    </p:spTree>
    <p:extLst>
      <p:ext uri="{BB962C8B-B14F-4D97-AF65-F5344CB8AC3E}">
        <p14:creationId xmlns:p14="http://schemas.microsoft.com/office/powerpoint/2010/main" val="2430565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B8BA7D-62EF-1443-A24C-835BD6E7498C}" type="datetimeFigureOut">
              <a:rPr lang="en-US" smtClean="0"/>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88C7EB-D8DC-A74B-A175-DC454A5EECE7}" type="slidenum">
              <a:rPr lang="en-US" smtClean="0"/>
              <a:t>‹#›</a:t>
            </a:fld>
            <a:endParaRPr lang="en-US" dirty="0"/>
          </a:p>
        </p:txBody>
      </p:sp>
    </p:spTree>
    <p:extLst>
      <p:ext uri="{BB962C8B-B14F-4D97-AF65-F5344CB8AC3E}">
        <p14:creationId xmlns:p14="http://schemas.microsoft.com/office/powerpoint/2010/main" val="280273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B8BA7D-62EF-1443-A24C-835BD6E7498C}" type="datetimeFigureOut">
              <a:rPr lang="en-US" smtClean="0"/>
              <a:t>2/27/2023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88C7EB-D8DC-A74B-A175-DC454A5EECE7}" type="slidenum">
              <a:rPr lang="en-US" smtClean="0"/>
              <a:t>‹#›</a:t>
            </a:fld>
            <a:endParaRPr lang="en-US" dirty="0"/>
          </a:p>
        </p:txBody>
      </p:sp>
    </p:spTree>
    <p:extLst>
      <p:ext uri="{BB962C8B-B14F-4D97-AF65-F5344CB8AC3E}">
        <p14:creationId xmlns:p14="http://schemas.microsoft.com/office/powerpoint/2010/main" val="1565421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9233" y="885903"/>
            <a:ext cx="3515938" cy="1115122"/>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9233" y="2352443"/>
            <a:ext cx="3515938" cy="236204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050" b="0" i="0">
                <a:solidFill>
                  <a:schemeClr val="tx1"/>
                </a:solidFill>
                <a:latin typeface="FS Me Light"/>
                <a:cs typeface="FS Me Light"/>
              </a:defRPr>
            </a:lvl1pPr>
          </a:lstStyle>
          <a:p>
            <a:fld id="{03B8BA7D-62EF-1443-A24C-835BD6E7498C}" type="datetimeFigureOut">
              <a:rPr lang="en-US" smtClean="0"/>
              <a:pPr/>
              <a:t>2/27/2023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050" b="0" i="0">
                <a:solidFill>
                  <a:srgbClr val="002E5A"/>
                </a:solidFill>
                <a:latin typeface="FS Me Light"/>
                <a:cs typeface="FS Me Light"/>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b="0" i="0">
                <a:solidFill>
                  <a:srgbClr val="002E5A"/>
                </a:solidFill>
                <a:latin typeface="FS Me Light"/>
                <a:cs typeface="FS Me Light"/>
              </a:defRPr>
            </a:lvl1pPr>
          </a:lstStyle>
          <a:p>
            <a:fld id="{CE88C7EB-D8DC-A74B-A175-DC454A5EECE7}" type="slidenum">
              <a:rPr lang="en-US" smtClean="0"/>
              <a:pPr/>
              <a:t>‹#›</a:t>
            </a:fld>
            <a:endParaRPr lang="en-US" dirty="0"/>
          </a:p>
        </p:txBody>
      </p:sp>
      <p:pic>
        <p:nvPicPr>
          <p:cNvPr id="7" name="Picture 6">
            <a:extLst>
              <a:ext uri="{FF2B5EF4-FFF2-40B4-BE49-F238E27FC236}">
                <a16:creationId xmlns:a16="http://schemas.microsoft.com/office/drawing/2014/main" id="{57E0C963-829D-421F-87D2-D7679331B661}"/>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7830428" y="325935"/>
            <a:ext cx="947549" cy="441886"/>
          </a:xfrm>
          <a:prstGeom prst="rect">
            <a:avLst/>
          </a:prstGeom>
        </p:spPr>
      </p:pic>
    </p:spTree>
    <p:extLst>
      <p:ext uri="{BB962C8B-B14F-4D97-AF65-F5344CB8AC3E}">
        <p14:creationId xmlns:p14="http://schemas.microsoft.com/office/powerpoint/2010/main" val="1075366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702" r:id="rId14"/>
  </p:sldLayoutIdLst>
  <p:txStyles>
    <p:titleStyle>
      <a:lvl1pPr algn="l" defTabSz="457200" rtl="0" eaLnBrk="1" latinLnBrk="0" hangingPunct="1">
        <a:lnSpc>
          <a:spcPts val="3600"/>
        </a:lnSpc>
        <a:spcBef>
          <a:spcPct val="0"/>
        </a:spcBef>
        <a:buNone/>
        <a:defRPr sz="3600" b="1" i="0" kern="1200" baseline="0">
          <a:solidFill>
            <a:schemeClr val="tx1"/>
          </a:solidFill>
          <a:latin typeface="Bariol"/>
          <a:ea typeface="+mj-ea"/>
          <a:cs typeface="+mj-cs"/>
        </a:defRPr>
      </a:lvl1pPr>
    </p:titleStyle>
    <p:bodyStyle>
      <a:lvl1pPr marL="342900" indent="-342900" algn="l" defTabSz="457200" rtl="0" eaLnBrk="1" latinLnBrk="0" hangingPunct="1">
        <a:spcBef>
          <a:spcPct val="20000"/>
        </a:spcBef>
        <a:buFont typeface="Arial"/>
        <a:buChar char="•"/>
        <a:defRPr sz="1800" b="0" i="0" kern="1200">
          <a:solidFill>
            <a:schemeClr val="tx1"/>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buFont typeface="Arial"/>
        <a:buChar char="–"/>
        <a:defRPr sz="18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ct val="20000"/>
        </a:spcBef>
        <a:buFont typeface="Arial"/>
        <a:buChar char="•"/>
        <a:defRPr sz="14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ct val="20000"/>
        </a:spcBef>
        <a:buFont typeface="Arial"/>
        <a:buChar char="–"/>
        <a:defRPr sz="12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ct val="20000"/>
        </a:spcBef>
        <a:buFont typeface="Arial"/>
        <a:buChar char="»"/>
        <a:defRPr sz="11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oots ppt slides.jpg">
            <a:extLst>
              <a:ext uri="{FF2B5EF4-FFF2-40B4-BE49-F238E27FC236}">
                <a16:creationId xmlns:a16="http://schemas.microsoft.com/office/drawing/2014/main" id="{95653F67-1590-4108-AF16-54967D63A02B}"/>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 Placeholder 2"/>
          <p:cNvSpPr>
            <a:spLocks noGrp="1"/>
          </p:cNvSpPr>
          <p:nvPr>
            <p:ph type="body" idx="1"/>
          </p:nvPr>
        </p:nvSpPr>
        <p:spPr>
          <a:xfrm>
            <a:off x="839233" y="2352443"/>
            <a:ext cx="3515938" cy="236204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050" b="0" i="0">
                <a:solidFill>
                  <a:schemeClr val="tx1"/>
                </a:solidFill>
                <a:latin typeface="FS Me Light"/>
                <a:cs typeface="FS Me Light"/>
              </a:defRPr>
            </a:lvl1pPr>
          </a:lstStyle>
          <a:p>
            <a:fld id="{03B8BA7D-62EF-1443-A24C-835BD6E7498C}" type="datetimeFigureOut">
              <a:rPr lang="en-US" smtClean="0"/>
              <a:pPr/>
              <a:t>2/27/2023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050" b="0" i="0">
                <a:solidFill>
                  <a:srgbClr val="002E5A"/>
                </a:solidFill>
                <a:latin typeface="FS Me Light"/>
                <a:cs typeface="FS Me Light"/>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b="0" i="0">
                <a:solidFill>
                  <a:srgbClr val="002E5A"/>
                </a:solidFill>
                <a:latin typeface="FS Me Light"/>
                <a:cs typeface="FS Me Light"/>
              </a:defRPr>
            </a:lvl1pPr>
          </a:lstStyle>
          <a:p>
            <a:fld id="{CE88C7EB-D8DC-A74B-A175-DC454A5EECE7}" type="slidenum">
              <a:rPr lang="en-US" smtClean="0"/>
              <a:pPr/>
              <a:t>‹#›</a:t>
            </a:fld>
            <a:endParaRPr lang="en-US" dirty="0"/>
          </a:p>
        </p:txBody>
      </p:sp>
      <p:sp>
        <p:nvSpPr>
          <p:cNvPr id="8" name="Title Placeholder 7">
            <a:extLst>
              <a:ext uri="{FF2B5EF4-FFF2-40B4-BE49-F238E27FC236}">
                <a16:creationId xmlns:a16="http://schemas.microsoft.com/office/drawing/2014/main" id="{34719906-DAC6-49ED-9DBD-0EF5EDA39DCD}"/>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734461287"/>
      </p:ext>
    </p:extLst>
  </p:cSld>
  <p:clrMap bg1="lt1" tx1="dk1" bg2="lt2" tx2="dk2" accent1="accent1" accent2="accent2" accent3="accent3" accent4="accent4" accent5="accent5" accent6="accent6" hlink="hlink" folHlink="folHlink"/>
  <p:sldLayoutIdLst>
    <p:sldLayoutId id="2147483663" r:id="rId1"/>
    <p:sldLayoutId id="2147483676" r:id="rId2"/>
    <p:sldLayoutId id="2147483677" r:id="rId3"/>
    <p:sldLayoutId id="2147483678"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Lst>
  <p:txStyles>
    <p:titleStyle>
      <a:lvl1pPr algn="l" defTabSz="457200" rtl="0" eaLnBrk="1" latinLnBrk="0" hangingPunct="1">
        <a:lnSpc>
          <a:spcPts val="3600"/>
        </a:lnSpc>
        <a:spcBef>
          <a:spcPct val="0"/>
        </a:spcBef>
        <a:buNone/>
        <a:defRPr sz="3600" b="1" i="0" kern="1200" baseline="0">
          <a:solidFill>
            <a:schemeClr val="bg1"/>
          </a:solidFill>
          <a:latin typeface="Bariol"/>
          <a:ea typeface="+mj-ea"/>
          <a:cs typeface="+mj-cs"/>
        </a:defRPr>
      </a:lvl1pPr>
    </p:titleStyle>
    <p:bodyStyle>
      <a:lvl1pPr marL="342900" indent="-342900" algn="l" defTabSz="457200" rtl="0" eaLnBrk="1" latinLnBrk="0" hangingPunct="1">
        <a:spcBef>
          <a:spcPct val="20000"/>
        </a:spcBef>
        <a:buFont typeface="Arial"/>
        <a:buChar char="•"/>
        <a:defRPr sz="1800" b="0" i="0" kern="1200">
          <a:solidFill>
            <a:schemeClr val="bg1"/>
          </a:solidFill>
          <a:latin typeface="FS Me Light"/>
          <a:ea typeface="+mn-ea"/>
          <a:cs typeface="FS Me Light"/>
        </a:defRPr>
      </a:lvl1pPr>
      <a:lvl2pPr marL="742950" indent="-285750" algn="l" defTabSz="457200" rtl="0" eaLnBrk="1" latinLnBrk="0" hangingPunct="1">
        <a:spcBef>
          <a:spcPct val="20000"/>
        </a:spcBef>
        <a:buFont typeface="Arial"/>
        <a:buChar char="–"/>
        <a:defRPr sz="1800" b="0" i="0" kern="1200">
          <a:solidFill>
            <a:schemeClr val="bg1"/>
          </a:solidFill>
          <a:latin typeface="FS Me Light"/>
          <a:ea typeface="+mn-ea"/>
          <a:cs typeface="FS Me Light"/>
        </a:defRPr>
      </a:lvl2pPr>
      <a:lvl3pPr marL="1143000" indent="-228600" algn="l" defTabSz="457200" rtl="0" eaLnBrk="1" latinLnBrk="0" hangingPunct="1">
        <a:spcBef>
          <a:spcPct val="20000"/>
        </a:spcBef>
        <a:buFont typeface="Arial"/>
        <a:buChar char="•"/>
        <a:defRPr sz="1400" b="0" i="0" kern="1200">
          <a:solidFill>
            <a:schemeClr val="bg1"/>
          </a:solidFill>
          <a:latin typeface="FS Me Light"/>
          <a:ea typeface="+mn-ea"/>
          <a:cs typeface="FS Me Light"/>
        </a:defRPr>
      </a:lvl3pPr>
      <a:lvl4pPr marL="1600200" indent="-228600" algn="l" defTabSz="457200" rtl="0" eaLnBrk="1" latinLnBrk="0" hangingPunct="1">
        <a:spcBef>
          <a:spcPct val="20000"/>
        </a:spcBef>
        <a:buFont typeface="Arial"/>
        <a:buChar char="–"/>
        <a:defRPr sz="1200" b="0" i="0" kern="1200">
          <a:solidFill>
            <a:schemeClr val="bg1"/>
          </a:solidFill>
          <a:latin typeface="FS Me Light"/>
          <a:ea typeface="+mn-ea"/>
          <a:cs typeface="FS Me Light"/>
        </a:defRPr>
      </a:lvl4pPr>
      <a:lvl5pPr marL="2057400" indent="-228600" algn="l" defTabSz="457200" rtl="0" eaLnBrk="1" latinLnBrk="0" hangingPunct="1">
        <a:spcBef>
          <a:spcPct val="20000"/>
        </a:spcBef>
        <a:buFont typeface="Arial"/>
        <a:buChar char="»"/>
        <a:defRPr sz="1100" b="0" i="0" kern="1200">
          <a:solidFill>
            <a:schemeClr val="bg1"/>
          </a:solidFill>
          <a:latin typeface="FS Me Light"/>
          <a:ea typeface="+mn-ea"/>
          <a:cs typeface="FS M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B5116C-1837-6348-81E3-EEEBD9B505DB}"/>
              </a:ext>
            </a:extLst>
          </p:cNvPr>
          <p:cNvSpPr>
            <a:spLocks noGrp="1"/>
          </p:cNvSpPr>
          <p:nvPr>
            <p:ph type="title"/>
          </p:nvPr>
        </p:nvSpPr>
        <p:spPr>
          <a:xfrm>
            <a:off x="323999" y="648000"/>
            <a:ext cx="8493429" cy="704387"/>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CAE7B532-5097-4646-B1CE-1DCCCB5DA87A}"/>
              </a:ext>
            </a:extLst>
          </p:cNvPr>
          <p:cNvSpPr>
            <a:spLocks noGrp="1"/>
          </p:cNvSpPr>
          <p:nvPr>
            <p:ph type="body" idx="1"/>
          </p:nvPr>
        </p:nvSpPr>
        <p:spPr>
          <a:xfrm>
            <a:off x="323999" y="1679897"/>
            <a:ext cx="8493429" cy="2818583"/>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5274751"/>
      </p:ext>
    </p:extLst>
  </p:cSld>
  <p:clrMap bg1="lt1" tx1="dk1" bg2="lt2" tx2="dk2" accent1="accent1" accent2="accent2" accent3="accent3" accent4="accent4" accent5="accent5" accent6="accent6" hlink="hlink" folHlink="folHlink"/>
  <p:sldLayoutIdLst>
    <p:sldLayoutId id="2147483701" r:id="rId1"/>
  </p:sldLayoutIdLst>
  <p:hf hdr="0" dt="0"/>
  <p:txStyles>
    <p:titleStyle>
      <a:lvl1pPr algn="l" defTabSz="914400" rtl="0" eaLnBrk="1" latinLnBrk="0" hangingPunct="1">
        <a:lnSpc>
          <a:spcPct val="90000"/>
        </a:lnSpc>
        <a:spcBef>
          <a:spcPct val="0"/>
        </a:spcBef>
        <a:buNone/>
        <a:defRPr sz="3600" b="0" i="0" kern="1200">
          <a:solidFill>
            <a:schemeClr val="accent6"/>
          </a:solidFill>
          <a:latin typeface="+mj-lt"/>
          <a:ea typeface="+mj-ea"/>
          <a:cs typeface="+mj-cs"/>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200" b="0"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hyperlink" Target="mailto:Connie.jennings@whgrp.co.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057A7A1-3A8D-0E14-9855-EF18034C0A72}"/>
              </a:ext>
            </a:extLst>
          </p:cNvPr>
          <p:cNvSpPr>
            <a:spLocks noGrp="1"/>
          </p:cNvSpPr>
          <p:nvPr>
            <p:ph type="title"/>
          </p:nvPr>
        </p:nvSpPr>
        <p:spPr>
          <a:xfrm>
            <a:off x="457201" y="204787"/>
            <a:ext cx="3008313" cy="871538"/>
          </a:xfrm>
        </p:spPr>
        <p:txBody>
          <a:bodyPr anchor="b">
            <a:normAutofit/>
          </a:bodyPr>
          <a:lstStyle/>
          <a:p>
            <a:r>
              <a:rPr lang="en-US" dirty="0"/>
              <a:t> </a:t>
            </a:r>
          </a:p>
        </p:txBody>
      </p:sp>
      <p:pic>
        <p:nvPicPr>
          <p:cNvPr id="9" name="Content Placeholder 8">
            <a:extLst>
              <a:ext uri="{FF2B5EF4-FFF2-40B4-BE49-F238E27FC236}">
                <a16:creationId xmlns:a16="http://schemas.microsoft.com/office/drawing/2014/main" id="{6DF54AFA-0DD3-42A1-91D4-27B8405EDC55}"/>
              </a:ext>
            </a:extLst>
          </p:cNvPr>
          <p:cNvPicPr>
            <a:picLocks noGrp="1" noChangeAspect="1"/>
          </p:cNvPicPr>
          <p:nvPr>
            <p:ph idx="1"/>
          </p:nvPr>
        </p:nvPicPr>
        <p:blipFill rotWithShape="1">
          <a:blip r:embed="rId3"/>
          <a:srcRect t="18921" r="2" b="20322"/>
          <a:stretch/>
        </p:blipFill>
        <p:spPr>
          <a:xfrm>
            <a:off x="3717558" y="1076326"/>
            <a:ext cx="4728037" cy="3420000"/>
          </a:xfrm>
          <a:noFill/>
        </p:spPr>
      </p:pic>
      <p:sp>
        <p:nvSpPr>
          <p:cNvPr id="16" name="Text Placeholder 3">
            <a:extLst>
              <a:ext uri="{FF2B5EF4-FFF2-40B4-BE49-F238E27FC236}">
                <a16:creationId xmlns:a16="http://schemas.microsoft.com/office/drawing/2014/main" id="{4C2E93D9-FBC6-87DD-CFF3-6E82E12C6B2D}"/>
              </a:ext>
            </a:extLst>
          </p:cNvPr>
          <p:cNvSpPr>
            <a:spLocks noGrp="1"/>
          </p:cNvSpPr>
          <p:nvPr>
            <p:ph type="body" sz="half" idx="2"/>
          </p:nvPr>
        </p:nvSpPr>
        <p:spPr>
          <a:xfrm>
            <a:off x="457201" y="736270"/>
            <a:ext cx="3008313" cy="3858353"/>
          </a:xfrm>
        </p:spPr>
        <p:txBody>
          <a:bodyPr>
            <a:normAutofit fontScale="62500" lnSpcReduction="20000"/>
          </a:bodyPr>
          <a:lstStyle/>
          <a:p>
            <a:endParaRPr lang="en-US" sz="3400" b="1" dirty="0"/>
          </a:p>
          <a:p>
            <a:r>
              <a:rPr lang="en-US" sz="3400" b="1" dirty="0"/>
              <a:t>Inequalities</a:t>
            </a:r>
          </a:p>
          <a:p>
            <a:r>
              <a:rPr lang="en-US" sz="3400" b="1" dirty="0"/>
              <a:t> Social Housing and Health </a:t>
            </a:r>
          </a:p>
          <a:p>
            <a:endParaRPr lang="en-US" sz="3400" b="1" dirty="0"/>
          </a:p>
          <a:p>
            <a:r>
              <a:rPr lang="en-US" sz="3400" b="1" dirty="0"/>
              <a:t>Connie Jennings </a:t>
            </a:r>
          </a:p>
          <a:p>
            <a:r>
              <a:rPr lang="en-US" sz="3400" b="1" dirty="0"/>
              <a:t>Director Stronger Communities </a:t>
            </a:r>
          </a:p>
          <a:p>
            <a:endParaRPr lang="en-US" sz="3400" b="1" dirty="0"/>
          </a:p>
          <a:p>
            <a:r>
              <a:rPr lang="en-US" sz="3400" b="1" dirty="0"/>
              <a:t>#BESTJOBINTHEWORLD</a:t>
            </a:r>
          </a:p>
          <a:p>
            <a:endParaRPr lang="en-US" sz="2400" b="1" dirty="0"/>
          </a:p>
          <a:p>
            <a:r>
              <a:rPr lang="en-US" sz="2900" b="1" dirty="0"/>
              <a:t> </a:t>
            </a:r>
            <a:r>
              <a:rPr lang="en-US" sz="2900" b="1" dirty="0">
                <a:hlinkClick r:id="rId4"/>
              </a:rPr>
              <a:t>Connie.jennings@whgrp.co.uk</a:t>
            </a:r>
            <a:r>
              <a:rPr lang="en-US" sz="2900" b="1" dirty="0"/>
              <a:t> </a:t>
            </a:r>
          </a:p>
          <a:p>
            <a:r>
              <a:rPr lang="en-US" sz="2900" b="1" dirty="0"/>
              <a:t>07921934922</a:t>
            </a:r>
          </a:p>
          <a:p>
            <a:endParaRPr lang="en-US" sz="2900" b="1" dirty="0"/>
          </a:p>
          <a:p>
            <a:endParaRPr lang="en-US" sz="2900" b="1" dirty="0"/>
          </a:p>
          <a:p>
            <a:endParaRPr lang="en-US" sz="2900" b="1" dirty="0"/>
          </a:p>
          <a:p>
            <a:endParaRPr lang="en-US" sz="2900" b="1" dirty="0"/>
          </a:p>
        </p:txBody>
      </p:sp>
    </p:spTree>
    <p:extLst>
      <p:ext uri="{BB962C8B-B14F-4D97-AF65-F5344CB8AC3E}">
        <p14:creationId xmlns:p14="http://schemas.microsoft.com/office/powerpoint/2010/main" val="2970502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F07B3-6B1E-4401-B03F-BB47BFC5F2F9}"/>
              </a:ext>
            </a:extLst>
          </p:cNvPr>
          <p:cNvSpPr>
            <a:spLocks noGrp="1"/>
          </p:cNvSpPr>
          <p:nvPr>
            <p:ph type="title"/>
          </p:nvPr>
        </p:nvSpPr>
        <p:spPr/>
        <p:txBody>
          <a:bodyPr/>
          <a:lstStyle/>
          <a:p>
            <a:r>
              <a:rPr lang="en-US" dirty="0"/>
              <a:t>Top 3 </a:t>
            </a:r>
            <a:endParaRPr lang="en-GB" dirty="0"/>
          </a:p>
        </p:txBody>
      </p:sp>
      <p:pic>
        <p:nvPicPr>
          <p:cNvPr id="6" name="Content Placeholder 5">
            <a:extLst>
              <a:ext uri="{FF2B5EF4-FFF2-40B4-BE49-F238E27FC236}">
                <a16:creationId xmlns:a16="http://schemas.microsoft.com/office/drawing/2014/main" id="{75ABAEB2-B323-4609-B405-65B8208DF7B0}"/>
              </a:ext>
            </a:extLst>
          </p:cNvPr>
          <p:cNvPicPr>
            <a:picLocks noGrp="1" noChangeAspect="1"/>
          </p:cNvPicPr>
          <p:nvPr>
            <p:ph idx="1"/>
          </p:nvPr>
        </p:nvPicPr>
        <p:blipFill>
          <a:blip r:embed="rId3"/>
          <a:stretch>
            <a:fillRect/>
          </a:stretch>
        </p:blipFill>
        <p:spPr>
          <a:xfrm>
            <a:off x="3575049" y="1238059"/>
            <a:ext cx="5111750" cy="3560289"/>
          </a:xfrm>
        </p:spPr>
      </p:pic>
      <p:sp>
        <p:nvSpPr>
          <p:cNvPr id="4" name="Text Placeholder 3">
            <a:extLst>
              <a:ext uri="{FF2B5EF4-FFF2-40B4-BE49-F238E27FC236}">
                <a16:creationId xmlns:a16="http://schemas.microsoft.com/office/drawing/2014/main" id="{2320DFD0-B279-46CE-ACA3-2943FEFB5370}"/>
              </a:ext>
            </a:extLst>
          </p:cNvPr>
          <p:cNvSpPr>
            <a:spLocks noGrp="1"/>
          </p:cNvSpPr>
          <p:nvPr>
            <p:ph type="body" sz="half" idx="2"/>
          </p:nvPr>
        </p:nvSpPr>
        <p:spPr/>
        <p:txBody>
          <a:bodyPr>
            <a:normAutofit fontScale="92500" lnSpcReduction="20000"/>
          </a:bodyPr>
          <a:lstStyle/>
          <a:p>
            <a:endParaRPr lang="en-US" dirty="0"/>
          </a:p>
          <a:p>
            <a:endParaRPr lang="en-US" dirty="0"/>
          </a:p>
          <a:p>
            <a:endParaRPr lang="en-US" dirty="0"/>
          </a:p>
          <a:p>
            <a:pPr marL="342900" indent="-342900">
              <a:buAutoNum type="arabicPeriod"/>
            </a:pPr>
            <a:r>
              <a:rPr lang="en-GB" sz="2400" dirty="0"/>
              <a:t>Prevention </a:t>
            </a:r>
          </a:p>
          <a:p>
            <a:pPr marL="342900" indent="-342900">
              <a:buAutoNum type="arabicPeriod"/>
            </a:pPr>
            <a:r>
              <a:rPr lang="en-GB" sz="2400" dirty="0"/>
              <a:t>Reducing </a:t>
            </a:r>
          </a:p>
          <a:p>
            <a:pPr marL="342900" indent="-342900">
              <a:buAutoNum type="arabicPeriod"/>
            </a:pPr>
            <a:r>
              <a:rPr lang="en-GB" sz="2400" dirty="0"/>
              <a:t>Removing </a:t>
            </a:r>
          </a:p>
          <a:p>
            <a:endParaRPr lang="en-GB" sz="2400" dirty="0"/>
          </a:p>
          <a:p>
            <a:r>
              <a:rPr lang="en-GB" sz="2400" dirty="0"/>
              <a:t>Unfair avoidable health inequalities for people with the worst health and the least access to services . </a:t>
            </a:r>
          </a:p>
          <a:p>
            <a:pPr marL="342900" indent="-342900">
              <a:buAutoNum type="arabicPeriod"/>
            </a:pPr>
            <a:endParaRPr lang="en-GB" dirty="0"/>
          </a:p>
        </p:txBody>
      </p:sp>
    </p:spTree>
    <p:extLst>
      <p:ext uri="{BB962C8B-B14F-4D97-AF65-F5344CB8AC3E}">
        <p14:creationId xmlns:p14="http://schemas.microsoft.com/office/powerpoint/2010/main" val="1097164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CA0CC-281E-AE4D-BC83-CCA24A184EEC}"/>
              </a:ext>
            </a:extLst>
          </p:cNvPr>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400" dirty="0">
                <a:solidFill>
                  <a:srgbClr val="002060"/>
                </a:solidFill>
              </a:rPr>
              <a:t>Working with whg to tackle health inequalities caused by the wider determinants of health in Walsall</a:t>
            </a:r>
          </a:p>
        </p:txBody>
      </p:sp>
      <p:sp>
        <p:nvSpPr>
          <p:cNvPr id="3" name="Text Placeholder 2">
            <a:extLst>
              <a:ext uri="{FF2B5EF4-FFF2-40B4-BE49-F238E27FC236}">
                <a16:creationId xmlns:a16="http://schemas.microsoft.com/office/drawing/2014/main" id="{07B4C194-02B0-9C4A-99D3-8919274F728F}"/>
              </a:ext>
            </a:extLst>
          </p:cNvPr>
          <p:cNvSpPr>
            <a:spLocks noGrp="1"/>
          </p:cNvSpPr>
          <p:nvPr>
            <p:ph type="body" idx="1"/>
          </p:nvPr>
        </p:nvSpPr>
        <p:spPr>
          <a:xfrm>
            <a:off x="230740" y="2220010"/>
            <a:ext cx="8453627" cy="488633"/>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2400" dirty="0">
                <a:solidFill>
                  <a:srgbClr val="002060"/>
                </a:solidFill>
              </a:rPr>
              <a:t>Right time, right care, right place </a:t>
            </a:r>
          </a:p>
        </p:txBody>
      </p:sp>
    </p:spTree>
    <p:extLst>
      <p:ext uri="{BB962C8B-B14F-4D97-AF65-F5344CB8AC3E}">
        <p14:creationId xmlns:p14="http://schemas.microsoft.com/office/powerpoint/2010/main" val="199378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51D6A-88DF-48E4-B05C-EA73C2AE42D9}"/>
              </a:ext>
            </a:extLst>
          </p:cNvPr>
          <p:cNvSpPr>
            <a:spLocks noGrp="1"/>
          </p:cNvSpPr>
          <p:nvPr>
            <p:ph type="title"/>
          </p:nvPr>
        </p:nvSpPr>
        <p:spPr>
          <a:xfrm>
            <a:off x="452437" y="234195"/>
            <a:ext cx="4680796" cy="556577"/>
          </a:xfrm>
        </p:spPr>
        <p:txBody>
          <a:bodyPr anchor="ctr">
            <a:normAutofit/>
          </a:bodyPr>
          <a:lstStyle/>
          <a:p>
            <a:r>
              <a:rPr lang="en-GB" sz="4000" dirty="0">
                <a:latin typeface="Bariol" panose="02000506040000020003" pitchFamily="50" charset="0"/>
                <a:cs typeface="Arial" panose="020B0604020202020204" pitchFamily="34" charset="0"/>
              </a:rPr>
              <a:t>Champions for change </a:t>
            </a:r>
          </a:p>
        </p:txBody>
      </p:sp>
      <p:sp>
        <p:nvSpPr>
          <p:cNvPr id="14" name="Text Placeholder 2">
            <a:extLst>
              <a:ext uri="{FF2B5EF4-FFF2-40B4-BE49-F238E27FC236}">
                <a16:creationId xmlns:a16="http://schemas.microsoft.com/office/drawing/2014/main" id="{16704A69-D470-EB67-319F-00E2F5C7FFE5}"/>
              </a:ext>
            </a:extLst>
          </p:cNvPr>
          <p:cNvSpPr>
            <a:spLocks noGrp="1"/>
          </p:cNvSpPr>
          <p:nvPr>
            <p:ph type="body" idx="1"/>
          </p:nvPr>
        </p:nvSpPr>
        <p:spPr>
          <a:xfrm>
            <a:off x="457200" y="1075048"/>
            <a:ext cx="4040188" cy="696546"/>
          </a:xfrm>
        </p:spPr>
        <p:txBody>
          <a:bodyPr>
            <a:normAutofit/>
          </a:bodyPr>
          <a:lstStyle/>
          <a:p>
            <a:r>
              <a:rPr lang="en-US" sz="2800" dirty="0">
                <a:latin typeface="Arial" panose="020B0604020202020204" pitchFamily="34" charset="0"/>
                <a:cs typeface="Arial" panose="020B0604020202020204" pitchFamily="34" charset="0"/>
              </a:rPr>
              <a:t>The partnership</a:t>
            </a:r>
          </a:p>
        </p:txBody>
      </p:sp>
      <p:sp>
        <p:nvSpPr>
          <p:cNvPr id="4" name="Text Placeholder 3">
            <a:extLst>
              <a:ext uri="{FF2B5EF4-FFF2-40B4-BE49-F238E27FC236}">
                <a16:creationId xmlns:a16="http://schemas.microsoft.com/office/drawing/2014/main" id="{B129ADE4-02D8-4269-B5EE-A90AABA4792A}"/>
              </a:ext>
            </a:extLst>
          </p:cNvPr>
          <p:cNvSpPr>
            <a:spLocks noGrp="1"/>
          </p:cNvSpPr>
          <p:nvPr>
            <p:ph sz="half" idx="2"/>
          </p:nvPr>
        </p:nvSpPr>
        <p:spPr>
          <a:xfrm>
            <a:off x="457200" y="2060207"/>
            <a:ext cx="4040188" cy="2041891"/>
          </a:xfrm>
        </p:spPr>
        <p:txBody>
          <a:bodyPr>
            <a:normAutofit/>
          </a:bodyPr>
          <a:lstStyle/>
          <a:p>
            <a:pPr>
              <a:buFont typeface="Arial" panose="020B0604020202020204" pitchFamily="34" charset="0"/>
              <a:buChar char="•"/>
            </a:pPr>
            <a:r>
              <a:rPr lang="en-GB" sz="1800" b="1" dirty="0">
                <a:latin typeface="Arial" panose="020B0604020202020204" pitchFamily="34" charset="0"/>
                <a:cs typeface="Arial" panose="020B0604020202020204" pitchFamily="34" charset="0"/>
              </a:rPr>
              <a:t>Walsall residents</a:t>
            </a:r>
          </a:p>
          <a:p>
            <a:pPr>
              <a:buFont typeface="Arial" panose="020B0604020202020204" pitchFamily="34" charset="0"/>
              <a:buChar char="•"/>
            </a:pPr>
            <a:r>
              <a:rPr lang="en-GB" sz="1800" b="1" dirty="0">
                <a:latin typeface="Arial" panose="020B0604020202020204" pitchFamily="34" charset="0"/>
                <a:cs typeface="Arial" panose="020B0604020202020204" pitchFamily="34" charset="0"/>
              </a:rPr>
              <a:t>whg </a:t>
            </a:r>
          </a:p>
          <a:p>
            <a:pPr>
              <a:buFont typeface="Arial" panose="020B0604020202020204" pitchFamily="34" charset="0"/>
              <a:buChar char="•"/>
            </a:pPr>
            <a:r>
              <a:rPr lang="en-GB" sz="1800" b="1" dirty="0">
                <a:latin typeface="Arial" panose="020B0604020202020204" pitchFamily="34" charset="0"/>
                <a:cs typeface="Arial" panose="020B0604020202020204" pitchFamily="34" charset="0"/>
              </a:rPr>
              <a:t>NHS Black Country ICB </a:t>
            </a:r>
            <a:r>
              <a:rPr lang="en-GB" sz="1800" dirty="0">
                <a:latin typeface="Arial" panose="020B0604020202020204" pitchFamily="34" charset="0"/>
                <a:cs typeface="Arial" panose="020B0604020202020204" pitchFamily="34" charset="0"/>
              </a:rPr>
              <a:t>and </a:t>
            </a:r>
            <a:r>
              <a:rPr lang="en-GB" sz="1800" b="1" dirty="0">
                <a:latin typeface="Arial" panose="020B0604020202020204" pitchFamily="34" charset="0"/>
                <a:cs typeface="Arial" panose="020B0604020202020204" pitchFamily="34" charset="0"/>
              </a:rPr>
              <a:t>ICS </a:t>
            </a:r>
            <a:r>
              <a:rPr lang="en-GB" sz="1800" dirty="0">
                <a:latin typeface="Arial" panose="020B0604020202020204" pitchFamily="34" charset="0"/>
                <a:cs typeface="Arial" panose="020B0604020202020204" pitchFamily="34" charset="0"/>
              </a:rPr>
              <a:t> </a:t>
            </a:r>
          </a:p>
          <a:p>
            <a:pPr>
              <a:buFont typeface="Arial" panose="020B0604020202020204" pitchFamily="34" charset="0"/>
              <a:buChar char="•"/>
            </a:pPr>
            <a:r>
              <a:rPr lang="en-GB" sz="1800" b="1" dirty="0">
                <a:latin typeface="Arial" panose="020B0604020202020204" pitchFamily="34" charset="0"/>
                <a:cs typeface="Arial" panose="020B0604020202020204" pitchFamily="34" charset="0"/>
              </a:rPr>
              <a:t>Place Based Partnerships ,</a:t>
            </a:r>
            <a:r>
              <a:rPr lang="en-GB" sz="1800" dirty="0">
                <a:latin typeface="Arial" panose="020B0604020202020204" pitchFamily="34" charset="0"/>
                <a:cs typeface="Arial" panose="020B0604020202020204" pitchFamily="34" charset="0"/>
              </a:rPr>
              <a:t> NHS, Walsall Council, Community, Voluntary Sector, Social Housing</a:t>
            </a:r>
            <a:endParaRPr lang="en-GB" dirty="0"/>
          </a:p>
          <a:p>
            <a:endParaRPr lang="en-GB" dirty="0"/>
          </a:p>
          <a:p>
            <a:pPr marL="0" indent="0">
              <a:buNone/>
            </a:pPr>
            <a:endParaRPr lang="en-GB" dirty="0"/>
          </a:p>
        </p:txBody>
      </p:sp>
      <p:sp>
        <p:nvSpPr>
          <p:cNvPr id="16" name="Text Placeholder 4">
            <a:extLst>
              <a:ext uri="{FF2B5EF4-FFF2-40B4-BE49-F238E27FC236}">
                <a16:creationId xmlns:a16="http://schemas.microsoft.com/office/drawing/2014/main" id="{A11771D1-F75F-547B-5534-385DAF42F9B3}"/>
              </a:ext>
            </a:extLst>
          </p:cNvPr>
          <p:cNvSpPr>
            <a:spLocks noGrp="1"/>
          </p:cNvSpPr>
          <p:nvPr>
            <p:ph type="body" sz="quarter" idx="3"/>
          </p:nvPr>
        </p:nvSpPr>
        <p:spPr>
          <a:xfrm>
            <a:off x="4645025" y="1291772"/>
            <a:ext cx="4041775" cy="479822"/>
          </a:xfrm>
        </p:spPr>
        <p:txBody>
          <a:bodyPr>
            <a:normAutofit/>
          </a:bodyPr>
          <a:lstStyle/>
          <a:p>
            <a:r>
              <a:rPr lang="en-US" sz="2800" dirty="0">
                <a:latin typeface="Arial" panose="020B0604020202020204" pitchFamily="34" charset="0"/>
                <a:cs typeface="Arial" panose="020B0604020202020204" pitchFamily="34" charset="0"/>
              </a:rPr>
              <a:t>NHS long term plan</a:t>
            </a:r>
          </a:p>
        </p:txBody>
      </p:sp>
      <p:pic>
        <p:nvPicPr>
          <p:cNvPr id="9" name="Content Placeholder 8" descr="Graphical user interface, text&#10;&#10;Description automatically generated">
            <a:extLst>
              <a:ext uri="{FF2B5EF4-FFF2-40B4-BE49-F238E27FC236}">
                <a16:creationId xmlns:a16="http://schemas.microsoft.com/office/drawing/2014/main" id="{40DBAE6C-F3D8-4C9D-BF0A-3CA4F0D9562B}"/>
              </a:ext>
            </a:extLst>
          </p:cNvPr>
          <p:cNvPicPr>
            <a:picLocks noGrp="1" noChangeAspect="1"/>
          </p:cNvPicPr>
          <p:nvPr>
            <p:ph sz="quarter" idx="4"/>
          </p:nvPr>
        </p:nvPicPr>
        <p:blipFill>
          <a:blip r:embed="rId3"/>
          <a:stretch>
            <a:fillRect/>
          </a:stretch>
        </p:blipFill>
        <p:spPr>
          <a:xfrm>
            <a:off x="4645026" y="2060207"/>
            <a:ext cx="4443413" cy="2314574"/>
          </a:xfrm>
          <a:noFill/>
        </p:spPr>
      </p:pic>
    </p:spTree>
    <p:extLst>
      <p:ext uri="{BB962C8B-B14F-4D97-AF65-F5344CB8AC3E}">
        <p14:creationId xmlns:p14="http://schemas.microsoft.com/office/powerpoint/2010/main" val="1060419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12687" y="1020831"/>
            <a:ext cx="6412966" cy="3588149"/>
          </a:xfrm>
        </p:spPr>
        <p:txBody>
          <a:bodyPr>
            <a:normAutofit fontScale="85000" lnSpcReduction="20000"/>
          </a:bodyPr>
          <a:lstStyle/>
          <a:p>
            <a:pPr marL="0" indent="0">
              <a:buNone/>
            </a:pPr>
            <a:endParaRPr lang="en-US" dirty="0"/>
          </a:p>
          <a:p>
            <a:pPr marL="0" indent="0">
              <a:buNone/>
            </a:pPr>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sz="2400" b="1" dirty="0"/>
              <a:t>By 2020</a:t>
            </a:r>
          </a:p>
          <a:p>
            <a:endParaRPr lang="en-US" dirty="0"/>
          </a:p>
          <a:p>
            <a:pPr marL="2286000" lvl="5" indent="0">
              <a:buNone/>
            </a:pPr>
            <a:r>
              <a:rPr lang="en-US" sz="2400" b="1" dirty="0">
                <a:latin typeface="Century Gothic" panose="020B0502020202020204" pitchFamily="34" charset="0"/>
              </a:rPr>
              <a:t>          By 2024</a:t>
            </a:r>
          </a:p>
          <a:p>
            <a:endParaRPr lang="en-US" dirty="0"/>
          </a:p>
        </p:txBody>
      </p:sp>
      <p:sp>
        <p:nvSpPr>
          <p:cNvPr id="5" name="Title 4"/>
          <p:cNvSpPr>
            <a:spLocks noGrp="1"/>
          </p:cNvSpPr>
          <p:nvPr>
            <p:ph type="title"/>
          </p:nvPr>
        </p:nvSpPr>
        <p:spPr/>
        <p:txBody>
          <a:bodyPr>
            <a:normAutofit/>
          </a:bodyPr>
          <a:lstStyle/>
          <a:p>
            <a:r>
              <a:rPr lang="en-US" sz="2000" dirty="0">
                <a:latin typeface="Century Gothic" panose="020B0502020202020204" pitchFamily="34" charset="0"/>
              </a:rPr>
              <a:t>	Corporate Aim 4</a:t>
            </a:r>
          </a:p>
        </p:txBody>
      </p:sp>
      <p:pic>
        <p:nvPicPr>
          <p:cNvPr id="512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81024" t="46441" r="7381" b="41721"/>
          <a:stretch/>
        </p:blipFill>
        <p:spPr bwMode="auto">
          <a:xfrm>
            <a:off x="2551458" y="2564222"/>
            <a:ext cx="2695658" cy="15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80988" t="41305" r="6292" b="44828"/>
          <a:stretch/>
        </p:blipFill>
        <p:spPr bwMode="auto">
          <a:xfrm>
            <a:off x="5776331" y="3060525"/>
            <a:ext cx="2759052" cy="16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id="{DA52044E-B6FB-47DE-8FFC-71AF5989FFE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494" t="21788" r="9073" b="55998"/>
          <a:stretch/>
        </p:blipFill>
        <p:spPr bwMode="auto">
          <a:xfrm>
            <a:off x="1255761" y="901899"/>
            <a:ext cx="6641632" cy="1335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a:extLst>
              <a:ext uri="{FF2B5EF4-FFF2-40B4-BE49-F238E27FC236}">
                <a16:creationId xmlns:a16="http://schemas.microsoft.com/office/drawing/2014/main" id="{0582861C-A94A-4601-8AAF-B30F452A40C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5241" t="31204" r="26814" b="55303"/>
          <a:stretch/>
        </p:blipFill>
        <p:spPr bwMode="auto">
          <a:xfrm>
            <a:off x="437809" y="2116317"/>
            <a:ext cx="1584434" cy="1391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8428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A4C3B-BB54-4BAA-8F0E-195AA1B12398}"/>
              </a:ext>
            </a:extLst>
          </p:cNvPr>
          <p:cNvSpPr>
            <a:spLocks noGrp="1"/>
          </p:cNvSpPr>
          <p:nvPr>
            <p:ph type="title"/>
          </p:nvPr>
        </p:nvSpPr>
        <p:spPr>
          <a:xfrm>
            <a:off x="209550" y="426168"/>
            <a:ext cx="8394970" cy="857250"/>
          </a:xfrm>
        </p:spPr>
        <p:txBody>
          <a:bodyPr anchor="ctr">
            <a:normAutofit/>
          </a:bodyPr>
          <a:lstStyle/>
          <a:p>
            <a:r>
              <a:rPr lang="en-GB" sz="2800" dirty="0"/>
              <a:t>  whg  Health  and Wellbeing Strategy 2021 -2024</a:t>
            </a:r>
          </a:p>
        </p:txBody>
      </p:sp>
      <p:sp>
        <p:nvSpPr>
          <p:cNvPr id="13" name="Text Placeholder 2">
            <a:extLst>
              <a:ext uri="{FF2B5EF4-FFF2-40B4-BE49-F238E27FC236}">
                <a16:creationId xmlns:a16="http://schemas.microsoft.com/office/drawing/2014/main" id="{FAB806B7-F8CB-4517-913B-98FD254921D7}"/>
              </a:ext>
            </a:extLst>
          </p:cNvPr>
          <p:cNvSpPr>
            <a:spLocks noGrp="1"/>
          </p:cNvSpPr>
          <p:nvPr>
            <p:ph type="body" idx="1"/>
          </p:nvPr>
        </p:nvSpPr>
        <p:spPr>
          <a:xfrm>
            <a:off x="457200" y="1104899"/>
            <a:ext cx="4040188" cy="343891"/>
          </a:xfrm>
        </p:spPr>
        <p:txBody>
          <a:bodyPr>
            <a:normAutofit/>
          </a:bodyPr>
          <a:lstStyle/>
          <a:p>
            <a:r>
              <a:rPr lang="en-US" sz="2000" dirty="0">
                <a:latin typeface="Bariol" panose="02000506040000020003" pitchFamily="50" charset="0"/>
              </a:rPr>
              <a:t>The H Factor </a:t>
            </a:r>
          </a:p>
        </p:txBody>
      </p:sp>
      <p:sp>
        <p:nvSpPr>
          <p:cNvPr id="4" name="Text Placeholder 3">
            <a:extLst>
              <a:ext uri="{FF2B5EF4-FFF2-40B4-BE49-F238E27FC236}">
                <a16:creationId xmlns:a16="http://schemas.microsoft.com/office/drawing/2014/main" id="{32E61E36-A616-43C9-84C7-20AF13E1AF8D}"/>
              </a:ext>
            </a:extLst>
          </p:cNvPr>
          <p:cNvSpPr>
            <a:spLocks noGrp="1"/>
          </p:cNvSpPr>
          <p:nvPr>
            <p:ph sz="half" idx="2"/>
          </p:nvPr>
        </p:nvSpPr>
        <p:spPr>
          <a:xfrm>
            <a:off x="457200" y="1631156"/>
            <a:ext cx="3829050" cy="3188494"/>
          </a:xfrm>
        </p:spPr>
        <p:txBody>
          <a:bodyPr>
            <a:normAutofit fontScale="92500" lnSpcReduction="20000"/>
          </a:bodyPr>
          <a:lstStyle/>
          <a:p>
            <a:pPr>
              <a:lnSpc>
                <a:spcPct val="90000"/>
              </a:lnSpc>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a:lnSpc>
                <a:spcPct val="90000"/>
              </a:lnSpc>
              <a:buFont typeface="Arial" panose="020B0604020202020204" pitchFamily="34" charset="0"/>
              <a:buChar char="•"/>
            </a:pPr>
            <a:r>
              <a:rPr lang="en-GB" sz="1800" dirty="0">
                <a:latin typeface="Arial" panose="020B0604020202020204" pitchFamily="34" charset="0"/>
                <a:cs typeface="Arial" panose="020B0604020202020204" pitchFamily="34" charset="0"/>
              </a:rPr>
              <a:t>Reduce the impact of loneliness and isolation</a:t>
            </a:r>
          </a:p>
          <a:p>
            <a:pPr marL="0" indent="0">
              <a:lnSpc>
                <a:spcPct val="90000"/>
              </a:lnSpc>
              <a:buNone/>
            </a:pPr>
            <a:r>
              <a:rPr lang="en-GB" sz="1800" dirty="0">
                <a:latin typeface="Arial" panose="020B0604020202020204" pitchFamily="34" charset="0"/>
                <a:cs typeface="Arial" panose="020B0604020202020204" pitchFamily="34" charset="0"/>
              </a:rPr>
              <a:t>  </a:t>
            </a:r>
          </a:p>
          <a:p>
            <a:pPr>
              <a:lnSpc>
                <a:spcPct val="90000"/>
              </a:lnSpc>
              <a:buFont typeface="Arial" panose="020B0604020202020204" pitchFamily="34" charset="0"/>
              <a:buChar char="•"/>
            </a:pPr>
            <a:r>
              <a:rPr lang="en-GB" sz="1800" b="1" dirty="0">
                <a:latin typeface="Arial" panose="020B0604020202020204" pitchFamily="34" charset="0"/>
                <a:cs typeface="Arial" panose="020B0604020202020204" pitchFamily="34" charset="0"/>
              </a:rPr>
              <a:t>Using the whg Community Champion model deliver  Social Prescribing support  to improve health for those furthest away from services </a:t>
            </a:r>
          </a:p>
          <a:p>
            <a:pPr>
              <a:lnSpc>
                <a:spcPct val="90000"/>
              </a:lnSpc>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a:lnSpc>
                <a:spcPct val="90000"/>
              </a:lnSpc>
              <a:buFont typeface="Arial" panose="020B0604020202020204" pitchFamily="34" charset="0"/>
              <a:buChar char="•"/>
            </a:pPr>
            <a:r>
              <a:rPr lang="en-GB" sz="1800" dirty="0">
                <a:latin typeface="Arial" panose="020B0604020202020204" pitchFamily="34" charset="0"/>
                <a:cs typeface="Arial" panose="020B0604020202020204" pitchFamily="34" charset="0"/>
              </a:rPr>
              <a:t>Reduce the impact of poverty on children and families </a:t>
            </a:r>
          </a:p>
          <a:p>
            <a:pPr>
              <a:lnSpc>
                <a:spcPct val="90000"/>
              </a:lnSpc>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a:lnSpc>
                <a:spcPct val="90000"/>
              </a:lnSpc>
              <a:buFont typeface="Arial" panose="020B0604020202020204" pitchFamily="34" charset="0"/>
              <a:buChar char="•"/>
            </a:pPr>
            <a:r>
              <a:rPr lang="en-GB" sz="1800" dirty="0">
                <a:latin typeface="Arial" panose="020B0604020202020204" pitchFamily="34" charset="0"/>
                <a:cs typeface="Arial" panose="020B0604020202020204" pitchFamily="34" charset="0"/>
              </a:rPr>
              <a:t>Enable our older customers to age well and live their best life possible </a:t>
            </a:r>
          </a:p>
          <a:p>
            <a:pPr>
              <a:lnSpc>
                <a:spcPct val="90000"/>
              </a:lnSpc>
            </a:pPr>
            <a:endParaRPr lang="en-GB" sz="1700" dirty="0"/>
          </a:p>
        </p:txBody>
      </p:sp>
      <p:pic>
        <p:nvPicPr>
          <p:cNvPr id="8" name="Content Placeholder 7" descr="A picture containing person, indoor&#10;&#10;Description automatically generated">
            <a:extLst>
              <a:ext uri="{FF2B5EF4-FFF2-40B4-BE49-F238E27FC236}">
                <a16:creationId xmlns:a16="http://schemas.microsoft.com/office/drawing/2014/main" id="{49C77F17-F511-485D-9323-388A2F0F06C1}"/>
              </a:ext>
            </a:extLst>
          </p:cNvPr>
          <p:cNvPicPr>
            <a:picLocks noGrp="1" noChangeAspect="1"/>
          </p:cNvPicPr>
          <p:nvPr>
            <p:ph sz="quarter" idx="4"/>
          </p:nvPr>
        </p:nvPicPr>
        <p:blipFill rotWithShape="1">
          <a:blip r:embed="rId3"/>
          <a:srcRect t="7009" r="-4" b="15400"/>
          <a:stretch/>
        </p:blipFill>
        <p:spPr>
          <a:xfrm>
            <a:off x="4645026" y="1631156"/>
            <a:ext cx="4041775" cy="2963466"/>
          </a:xfrm>
          <a:noFill/>
        </p:spPr>
      </p:pic>
      <p:sp>
        <p:nvSpPr>
          <p:cNvPr id="9" name="Title 1">
            <a:extLst>
              <a:ext uri="{FF2B5EF4-FFF2-40B4-BE49-F238E27FC236}">
                <a16:creationId xmlns:a16="http://schemas.microsoft.com/office/drawing/2014/main" id="{93C6B76F-00E2-4027-9048-E9D3E7704728}"/>
              </a:ext>
            </a:extLst>
          </p:cNvPr>
          <p:cNvSpPr txBox="1">
            <a:spLocks/>
          </p:cNvSpPr>
          <p:nvPr/>
        </p:nvSpPr>
        <p:spPr>
          <a:xfrm>
            <a:off x="447675" y="242887"/>
            <a:ext cx="3008313" cy="177327"/>
          </a:xfrm>
          <a:prstGeom prst="rect">
            <a:avLst/>
          </a:prstGeom>
        </p:spPr>
        <p:txBody>
          <a:bodyPr vert="horz" lIns="0" tIns="0" rIns="0" bIns="0" rtlCol="0" anchor="ctr">
            <a:noAutofit/>
          </a:bodyPr>
          <a:lstStyle>
            <a:lvl1pPr algn="l" defTabSz="457200" rtl="0" eaLnBrk="1" latinLnBrk="0" hangingPunct="1">
              <a:lnSpc>
                <a:spcPts val="3600"/>
              </a:lnSpc>
              <a:spcBef>
                <a:spcPct val="0"/>
              </a:spcBef>
              <a:buNone/>
              <a:defRPr sz="3600" b="1" i="0" kern="1200" baseline="0">
                <a:solidFill>
                  <a:schemeClr val="tx1"/>
                </a:solidFill>
                <a:latin typeface="Bariol"/>
                <a:ea typeface="+mj-ea"/>
                <a:cs typeface="+mj-cs"/>
              </a:defRPr>
            </a:lvl1pPr>
          </a:lstStyle>
          <a:p>
            <a:r>
              <a:rPr lang="en-GB" sz="1000" dirty="0"/>
              <a:t>Health Hope Happiness </a:t>
            </a:r>
          </a:p>
        </p:txBody>
      </p:sp>
    </p:spTree>
    <p:extLst>
      <p:ext uri="{BB962C8B-B14F-4D97-AF65-F5344CB8AC3E}">
        <p14:creationId xmlns:p14="http://schemas.microsoft.com/office/powerpoint/2010/main" val="485144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2F3B2283-AAFA-2146-BA3A-504310BA9DF0}"/>
              </a:ext>
            </a:extLst>
          </p:cNvPr>
          <p:cNvSpPr txBox="1">
            <a:spLocks/>
          </p:cNvSpPr>
          <p:nvPr/>
        </p:nvSpPr>
        <p:spPr>
          <a:xfrm>
            <a:off x="625857" y="1401166"/>
            <a:ext cx="3738751" cy="2719571"/>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2200" b="0" i="0" kern="1200">
                <a:solidFill>
                  <a:schemeClr val="accent1"/>
                </a:solidFill>
                <a:latin typeface="FS Me Light"/>
                <a:ea typeface="+mn-ea"/>
                <a:cs typeface="FS Me Light"/>
              </a:defRPr>
            </a:lvl1pPr>
            <a:lvl2pPr marL="457200" indent="0" algn="ctr" defTabSz="457200" rtl="0" eaLnBrk="1" latinLnBrk="0" hangingPunct="1">
              <a:spcBef>
                <a:spcPct val="20000"/>
              </a:spcBef>
              <a:buFont typeface="Arial"/>
              <a:buNone/>
              <a:defRPr sz="2200" b="0" i="0" kern="1200">
                <a:solidFill>
                  <a:schemeClr val="tx1">
                    <a:tint val="75000"/>
                  </a:schemeClr>
                </a:solidFill>
                <a:latin typeface="FS Me Light"/>
                <a:ea typeface="+mn-ea"/>
                <a:cs typeface="FS Me Light"/>
              </a:defRPr>
            </a:lvl2pPr>
            <a:lvl3pPr marL="914400" indent="0" algn="ctr" defTabSz="457200" rtl="0" eaLnBrk="1" latinLnBrk="0" hangingPunct="1">
              <a:spcBef>
                <a:spcPct val="20000"/>
              </a:spcBef>
              <a:buFont typeface="Arial"/>
              <a:buNone/>
              <a:defRPr sz="1800" b="0" i="0" kern="1200">
                <a:solidFill>
                  <a:schemeClr val="tx1">
                    <a:tint val="75000"/>
                  </a:schemeClr>
                </a:solidFill>
                <a:latin typeface="FS Me Light"/>
                <a:ea typeface="+mn-ea"/>
                <a:cs typeface="FS Me Light"/>
              </a:defRPr>
            </a:lvl3pPr>
            <a:lvl4pPr marL="1371600" indent="0" algn="ctr" defTabSz="457200" rtl="0" eaLnBrk="1" latinLnBrk="0" hangingPunct="1">
              <a:spcBef>
                <a:spcPct val="20000"/>
              </a:spcBef>
              <a:buFont typeface="Arial"/>
              <a:buNone/>
              <a:defRPr sz="1600" b="0" i="0" kern="1200">
                <a:solidFill>
                  <a:schemeClr val="tx1">
                    <a:tint val="75000"/>
                  </a:schemeClr>
                </a:solidFill>
                <a:latin typeface="FS Me Light"/>
                <a:ea typeface="+mn-ea"/>
                <a:cs typeface="FS Me Light"/>
              </a:defRPr>
            </a:lvl4pPr>
            <a:lvl5pPr marL="1828800" indent="0" algn="ctr" defTabSz="457200" rtl="0" eaLnBrk="1" latinLnBrk="0" hangingPunct="1">
              <a:spcBef>
                <a:spcPct val="20000"/>
              </a:spcBef>
              <a:buFont typeface="Arial"/>
              <a:buNone/>
              <a:defRPr sz="1400" b="0" i="0" kern="1200">
                <a:solidFill>
                  <a:schemeClr val="tx1">
                    <a:tint val="75000"/>
                  </a:schemeClr>
                </a:solidFill>
                <a:latin typeface="FS Me Light"/>
                <a:ea typeface="+mn-ea"/>
                <a:cs typeface="FS Me Ligh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dirty="0">
                <a:solidFill>
                  <a:schemeClr val="tx1"/>
                </a:solidFill>
                <a:latin typeface="Arial" panose="020B0604020202020204" pitchFamily="34" charset="0"/>
                <a:cs typeface="Arial" panose="020B0604020202020204" pitchFamily="34" charset="0"/>
              </a:rPr>
              <a:t>Black Country ICS, Walsall ICP and NHS leaders endorse the whg </a:t>
            </a:r>
            <a:r>
              <a:rPr lang="en-US" sz="2000" b="1" dirty="0">
                <a:solidFill>
                  <a:schemeClr val="tx1"/>
                </a:solidFill>
                <a:latin typeface="Arial" panose="020B0604020202020204" pitchFamily="34" charset="0"/>
                <a:cs typeface="Arial" panose="020B0604020202020204" pitchFamily="34" charset="0"/>
              </a:rPr>
              <a:t>Champion </a:t>
            </a:r>
            <a:r>
              <a:rPr lang="en-US" sz="2000" dirty="0">
                <a:solidFill>
                  <a:schemeClr val="tx1"/>
                </a:solidFill>
                <a:latin typeface="Arial" panose="020B0604020202020204" pitchFamily="34" charset="0"/>
                <a:cs typeface="Arial" panose="020B0604020202020204" pitchFamily="34" charset="0"/>
              </a:rPr>
              <a:t>model and associated services as a proven </a:t>
            </a:r>
            <a:r>
              <a:rPr lang="en-US" sz="2000" b="1" dirty="0">
                <a:solidFill>
                  <a:schemeClr val="tx1"/>
                </a:solidFill>
                <a:latin typeface="Arial" panose="020B0604020202020204" pitchFamily="34" charset="0"/>
                <a:cs typeface="Arial" panose="020B0604020202020204" pitchFamily="34" charset="0"/>
              </a:rPr>
              <a:t>accelerator </a:t>
            </a:r>
            <a:r>
              <a:rPr lang="en-US" sz="2000" dirty="0">
                <a:solidFill>
                  <a:schemeClr val="tx1"/>
                </a:solidFill>
                <a:latin typeface="Arial" panose="020B0604020202020204" pitchFamily="34" charset="0"/>
                <a:cs typeface="Arial" panose="020B0604020202020204" pitchFamily="34" charset="0"/>
              </a:rPr>
              <a:t>to engage the </a:t>
            </a:r>
            <a:r>
              <a:rPr lang="en-US" sz="2000" b="1" dirty="0">
                <a:solidFill>
                  <a:schemeClr val="tx1"/>
                </a:solidFill>
                <a:latin typeface="Arial" panose="020B0604020202020204" pitchFamily="34" charset="0"/>
                <a:cs typeface="Arial" panose="020B0604020202020204" pitchFamily="34" charset="0"/>
              </a:rPr>
              <a:t>CORE20 </a:t>
            </a:r>
            <a:r>
              <a:rPr lang="en-US" sz="2000" dirty="0">
                <a:solidFill>
                  <a:schemeClr val="tx1"/>
                </a:solidFill>
                <a:latin typeface="Arial" panose="020B0604020202020204" pitchFamily="34" charset="0"/>
                <a:cs typeface="Arial" panose="020B0604020202020204" pitchFamily="34" charset="0"/>
              </a:rPr>
              <a:t>population into health prevention services whilst also increasing diversity into the workforce </a:t>
            </a:r>
          </a:p>
        </p:txBody>
      </p:sp>
      <p:cxnSp>
        <p:nvCxnSpPr>
          <p:cNvPr id="5" name="Straight Connector 4">
            <a:extLst>
              <a:ext uri="{FF2B5EF4-FFF2-40B4-BE49-F238E27FC236}">
                <a16:creationId xmlns:a16="http://schemas.microsoft.com/office/drawing/2014/main" id="{470C5C8B-DEED-4E31-81EF-F58A904A8CA3}"/>
              </a:ext>
            </a:extLst>
          </p:cNvPr>
          <p:cNvCxnSpPr/>
          <p:nvPr/>
        </p:nvCxnSpPr>
        <p:spPr>
          <a:xfrm>
            <a:off x="5512941" y="1"/>
            <a:ext cx="0" cy="5143500"/>
          </a:xfrm>
          <a:prstGeom prst="line">
            <a:avLst/>
          </a:prstGeom>
          <a:ln w="88900">
            <a:solidFill>
              <a:srgbClr val="68C3CD"/>
            </a:solidFill>
          </a:ln>
          <a:effectLst/>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7B4B8DF6-BBCD-4C7F-A62C-7479F52F3079}"/>
              </a:ext>
            </a:extLst>
          </p:cNvPr>
          <p:cNvSpPr txBox="1">
            <a:spLocks/>
          </p:cNvSpPr>
          <p:nvPr/>
        </p:nvSpPr>
        <p:spPr>
          <a:xfrm>
            <a:off x="457200" y="274812"/>
            <a:ext cx="8229600" cy="696546"/>
          </a:xfrm>
          <a:prstGeom prst="rect">
            <a:avLst/>
          </a:prstGeom>
        </p:spPr>
        <p:txBody>
          <a:bodyPr anchor="ctr">
            <a:normAutofit/>
          </a:bodyPr>
          <a:lstStyle>
            <a:lvl1pPr algn="l" defTabSz="457200" rtl="0" eaLnBrk="1" latinLnBrk="0" hangingPunct="1">
              <a:lnSpc>
                <a:spcPts val="3600"/>
              </a:lnSpc>
              <a:spcBef>
                <a:spcPct val="0"/>
              </a:spcBef>
              <a:buNone/>
              <a:defRPr sz="3600" b="1" i="0" kern="1200" baseline="0">
                <a:solidFill>
                  <a:schemeClr val="tx1"/>
                </a:solidFill>
                <a:latin typeface="Bariol"/>
                <a:ea typeface="+mj-ea"/>
                <a:cs typeface="+mj-cs"/>
              </a:defRPr>
            </a:lvl1pPr>
          </a:lstStyle>
          <a:p>
            <a:r>
              <a:rPr lang="en-GB" sz="4000" dirty="0">
                <a:latin typeface="Bariol" panose="02000506040000020003" pitchFamily="50" charset="0"/>
                <a:cs typeface="Arial" panose="020B0604020202020204" pitchFamily="34" charset="0"/>
              </a:rPr>
              <a:t>Champions for change </a:t>
            </a:r>
          </a:p>
        </p:txBody>
      </p:sp>
      <p:pic>
        <p:nvPicPr>
          <p:cNvPr id="6" name="Picture 5" descr="A picture containing person&#10;&#10;Description automatically generated">
            <a:extLst>
              <a:ext uri="{FF2B5EF4-FFF2-40B4-BE49-F238E27FC236}">
                <a16:creationId xmlns:a16="http://schemas.microsoft.com/office/drawing/2014/main" id="{F4CF4913-ABED-4AD5-8BCD-6461D5BAED6A}"/>
              </a:ext>
            </a:extLst>
          </p:cNvPr>
          <p:cNvPicPr>
            <a:picLocks noChangeAspect="1"/>
          </p:cNvPicPr>
          <p:nvPr/>
        </p:nvPicPr>
        <p:blipFill>
          <a:blip r:embed="rId3"/>
          <a:stretch>
            <a:fillRect/>
          </a:stretch>
        </p:blipFill>
        <p:spPr>
          <a:xfrm>
            <a:off x="5617028" y="1090422"/>
            <a:ext cx="3178626" cy="2962656"/>
          </a:xfrm>
          <a:prstGeom prst="rect">
            <a:avLst/>
          </a:prstGeom>
        </p:spPr>
      </p:pic>
    </p:spTree>
    <p:extLst>
      <p:ext uri="{BB962C8B-B14F-4D97-AF65-F5344CB8AC3E}">
        <p14:creationId xmlns:p14="http://schemas.microsoft.com/office/powerpoint/2010/main" val="568781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10DF538-79B7-A540-28E7-A9365890CA09}"/>
              </a:ext>
            </a:extLst>
          </p:cNvPr>
          <p:cNvSpPr>
            <a:spLocks noGrp="1"/>
          </p:cNvSpPr>
          <p:nvPr>
            <p:ph type="title"/>
          </p:nvPr>
        </p:nvSpPr>
        <p:spPr>
          <a:xfrm>
            <a:off x="457200" y="205979"/>
            <a:ext cx="8561540" cy="857250"/>
          </a:xfrm>
        </p:spPr>
        <p:txBody>
          <a:bodyPr anchor="ctr">
            <a:normAutofit/>
          </a:bodyPr>
          <a:lstStyle/>
          <a:p>
            <a:r>
              <a:rPr lang="en-US" dirty="0"/>
              <a:t>Community Champions USP</a:t>
            </a:r>
          </a:p>
        </p:txBody>
      </p:sp>
      <p:sp>
        <p:nvSpPr>
          <p:cNvPr id="25" name="Text Placeholder 2">
            <a:extLst>
              <a:ext uri="{FF2B5EF4-FFF2-40B4-BE49-F238E27FC236}">
                <a16:creationId xmlns:a16="http://schemas.microsoft.com/office/drawing/2014/main" id="{13287144-54BC-775B-6056-661A2F49F237}"/>
              </a:ext>
            </a:extLst>
          </p:cNvPr>
          <p:cNvSpPr>
            <a:spLocks noGrp="1"/>
          </p:cNvSpPr>
          <p:nvPr>
            <p:ph type="body" idx="1"/>
          </p:nvPr>
        </p:nvSpPr>
        <p:spPr>
          <a:xfrm>
            <a:off x="457200" y="899887"/>
            <a:ext cx="4040188" cy="609600"/>
          </a:xfrm>
        </p:spPr>
        <p:txBody>
          <a:bodyPr/>
          <a:lstStyle/>
          <a:p>
            <a:r>
              <a:rPr lang="en-US" dirty="0"/>
              <a:t>Champions of Change </a:t>
            </a:r>
          </a:p>
        </p:txBody>
      </p:sp>
      <p:sp>
        <p:nvSpPr>
          <p:cNvPr id="20" name="Content Placeholder 2">
            <a:extLst>
              <a:ext uri="{FF2B5EF4-FFF2-40B4-BE49-F238E27FC236}">
                <a16:creationId xmlns:a16="http://schemas.microsoft.com/office/drawing/2014/main" id="{D3A3D90F-1CC5-E5B8-E9DB-D04C80C31CEC}"/>
              </a:ext>
            </a:extLst>
          </p:cNvPr>
          <p:cNvSpPr>
            <a:spLocks noGrp="1"/>
          </p:cNvSpPr>
          <p:nvPr>
            <p:ph sz="half" idx="2"/>
          </p:nvPr>
        </p:nvSpPr>
        <p:spPr>
          <a:xfrm>
            <a:off x="457200" y="1631156"/>
            <a:ext cx="3815862" cy="3791807"/>
          </a:xfrm>
        </p:spPr>
        <p:txBody>
          <a:bodyPr>
            <a:spAutoFit/>
          </a:bodyPr>
          <a:lstStyle/>
          <a:p>
            <a:pPr marL="285750" indent="-285750">
              <a:lnSpc>
                <a:spcPct val="90000"/>
              </a:lnSpc>
              <a:spcAft>
                <a:spcPts val="600"/>
              </a:spcAft>
              <a:buFont typeface="Arial" panose="020B0604020202020204" pitchFamily="34" charset="0"/>
              <a:buChar char="•"/>
              <a:tabLst>
                <a:tab pos="361950" algn="l"/>
              </a:tabLst>
            </a:pPr>
            <a:r>
              <a:rPr lang="en-GB" sz="1800" dirty="0"/>
              <a:t>Lived experience</a:t>
            </a:r>
          </a:p>
          <a:p>
            <a:pPr marL="285750" indent="-285750">
              <a:lnSpc>
                <a:spcPct val="90000"/>
              </a:lnSpc>
              <a:spcAft>
                <a:spcPts val="600"/>
              </a:spcAft>
              <a:buFont typeface="Arial" panose="020B0604020202020204" pitchFamily="34" charset="0"/>
              <a:buChar char="•"/>
              <a:tabLst>
                <a:tab pos="361950" algn="l"/>
              </a:tabLst>
            </a:pPr>
            <a:r>
              <a:rPr lang="en-GB" sz="1800" dirty="0"/>
              <a:t>Authentic culturally competent role models </a:t>
            </a:r>
          </a:p>
          <a:p>
            <a:pPr marL="285750" indent="-285750">
              <a:lnSpc>
                <a:spcPct val="90000"/>
              </a:lnSpc>
              <a:spcAft>
                <a:spcPts val="600"/>
              </a:spcAft>
              <a:buFont typeface="Arial" panose="020B0604020202020204" pitchFamily="34" charset="0"/>
              <a:buChar char="•"/>
              <a:tabLst>
                <a:tab pos="361950" algn="l"/>
              </a:tabLst>
            </a:pPr>
            <a:r>
              <a:rPr lang="en-GB" sz="1800" dirty="0"/>
              <a:t>Pied Pipers - Human Bridge</a:t>
            </a:r>
          </a:p>
          <a:p>
            <a:pPr marL="285750" indent="-285750">
              <a:lnSpc>
                <a:spcPct val="90000"/>
              </a:lnSpc>
              <a:spcAft>
                <a:spcPts val="600"/>
              </a:spcAft>
              <a:buFont typeface="Arial" panose="020B0604020202020204" pitchFamily="34" charset="0"/>
              <a:buChar char="•"/>
              <a:tabLst>
                <a:tab pos="361950" algn="l"/>
              </a:tabLst>
            </a:pPr>
            <a:r>
              <a:rPr lang="en-GB" sz="1800" dirty="0"/>
              <a:t>Maslow's Hierarchy of  Needs </a:t>
            </a:r>
          </a:p>
          <a:p>
            <a:pPr marL="285750" indent="-285750">
              <a:lnSpc>
                <a:spcPct val="90000"/>
              </a:lnSpc>
              <a:spcAft>
                <a:spcPts val="600"/>
              </a:spcAft>
              <a:buFont typeface="Arial" panose="020B0604020202020204" pitchFamily="34" charset="0"/>
              <a:buChar char="•"/>
              <a:tabLst>
                <a:tab pos="361950" algn="l"/>
              </a:tabLst>
            </a:pPr>
            <a:r>
              <a:rPr lang="en-GB" sz="1800" dirty="0"/>
              <a:t>Theory of Change </a:t>
            </a:r>
          </a:p>
          <a:p>
            <a:pPr marL="285750" indent="-285750">
              <a:lnSpc>
                <a:spcPct val="90000"/>
              </a:lnSpc>
              <a:spcAft>
                <a:spcPts val="600"/>
              </a:spcAft>
              <a:buFont typeface="Arial" panose="020B0604020202020204" pitchFamily="34" charset="0"/>
              <a:buChar char="•"/>
              <a:tabLst>
                <a:tab pos="361950" algn="l"/>
              </a:tabLst>
            </a:pPr>
            <a:r>
              <a:rPr lang="en-GB" sz="1800" dirty="0"/>
              <a:t>Clever Conversations</a:t>
            </a:r>
          </a:p>
          <a:p>
            <a:pPr marL="285750" indent="-285750">
              <a:lnSpc>
                <a:spcPct val="90000"/>
              </a:lnSpc>
              <a:spcAft>
                <a:spcPts val="600"/>
              </a:spcAft>
              <a:buFont typeface="Arial" panose="020B0604020202020204" pitchFamily="34" charset="0"/>
              <a:buChar char="•"/>
              <a:tabLst>
                <a:tab pos="361950" algn="l"/>
              </a:tabLst>
            </a:pPr>
            <a:r>
              <a:rPr lang="en-GB" sz="1800" dirty="0"/>
              <a:t>Model can be replicated and scaled lifted and shifted </a:t>
            </a:r>
          </a:p>
          <a:p>
            <a:pPr>
              <a:lnSpc>
                <a:spcPct val="90000"/>
              </a:lnSpc>
            </a:pPr>
            <a:endParaRPr lang="en-GB" sz="2000" dirty="0"/>
          </a:p>
          <a:p>
            <a:pPr marL="0" indent="0">
              <a:lnSpc>
                <a:spcPct val="90000"/>
              </a:lnSpc>
              <a:buNone/>
            </a:pPr>
            <a:endParaRPr lang="en-US" sz="2000" dirty="0"/>
          </a:p>
        </p:txBody>
      </p:sp>
      <p:sp>
        <p:nvSpPr>
          <p:cNvPr id="27" name="Text Placeholder 4">
            <a:extLst>
              <a:ext uri="{FF2B5EF4-FFF2-40B4-BE49-F238E27FC236}">
                <a16:creationId xmlns:a16="http://schemas.microsoft.com/office/drawing/2014/main" id="{8E4A0888-EB2D-CDC9-ACA5-D01F917C1D5A}"/>
              </a:ext>
            </a:extLst>
          </p:cNvPr>
          <p:cNvSpPr>
            <a:spLocks noGrp="1"/>
          </p:cNvSpPr>
          <p:nvPr>
            <p:ph type="body" sz="quarter" idx="3"/>
          </p:nvPr>
        </p:nvSpPr>
        <p:spPr>
          <a:xfrm>
            <a:off x="4645026" y="1151335"/>
            <a:ext cx="4041775" cy="479822"/>
          </a:xfrm>
        </p:spPr>
        <p:txBody>
          <a:bodyPr/>
          <a:lstStyle/>
          <a:p>
            <a:r>
              <a:rPr lang="en-US" dirty="0"/>
              <a:t>Behavior  Change model TOC </a:t>
            </a:r>
          </a:p>
        </p:txBody>
      </p:sp>
      <p:pic>
        <p:nvPicPr>
          <p:cNvPr id="37" name="Content Placeholder 36" descr="Shape, arrow&#10;&#10;Description automatically generated">
            <a:extLst>
              <a:ext uri="{FF2B5EF4-FFF2-40B4-BE49-F238E27FC236}">
                <a16:creationId xmlns:a16="http://schemas.microsoft.com/office/drawing/2014/main" id="{37F4E214-AE56-4593-8361-B9F6D179654D}"/>
              </a:ext>
            </a:extLst>
          </p:cNvPr>
          <p:cNvPicPr>
            <a:picLocks noGrp="1" noChangeAspect="1"/>
          </p:cNvPicPr>
          <p:nvPr>
            <p:ph sz="quarter" idx="4"/>
          </p:nvPr>
        </p:nvPicPr>
        <p:blipFill>
          <a:blip r:embed="rId3"/>
          <a:stretch>
            <a:fillRect/>
          </a:stretch>
        </p:blipFill>
        <p:spPr>
          <a:xfrm>
            <a:off x="4870940" y="1951892"/>
            <a:ext cx="4077310" cy="2655826"/>
          </a:xfrm>
        </p:spPr>
      </p:pic>
    </p:spTree>
    <p:extLst>
      <p:ext uri="{BB962C8B-B14F-4D97-AF65-F5344CB8AC3E}">
        <p14:creationId xmlns:p14="http://schemas.microsoft.com/office/powerpoint/2010/main" val="1436471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561C-62F6-4CAC-A308-C69E2E93ADFB}"/>
              </a:ext>
            </a:extLst>
          </p:cNvPr>
          <p:cNvSpPr>
            <a:spLocks noGrp="1"/>
          </p:cNvSpPr>
          <p:nvPr>
            <p:ph type="title"/>
          </p:nvPr>
        </p:nvSpPr>
        <p:spPr>
          <a:xfrm>
            <a:off x="457201" y="204787"/>
            <a:ext cx="3008313" cy="871538"/>
          </a:xfrm>
        </p:spPr>
        <p:txBody>
          <a:bodyPr anchor="b">
            <a:normAutofit/>
          </a:bodyPr>
          <a:lstStyle/>
          <a:p>
            <a:r>
              <a:rPr lang="en-GB" sz="3200" dirty="0"/>
              <a:t>The H Factor </a:t>
            </a:r>
          </a:p>
        </p:txBody>
      </p:sp>
      <p:pic>
        <p:nvPicPr>
          <p:cNvPr id="6" name="Content Placeholder 5" descr="A picture containing person, wall, indoor, standing&#10;&#10;Description automatically generated">
            <a:extLst>
              <a:ext uri="{FF2B5EF4-FFF2-40B4-BE49-F238E27FC236}">
                <a16:creationId xmlns:a16="http://schemas.microsoft.com/office/drawing/2014/main" id="{355F6F39-89A0-406D-8203-05CD1B6B739D}"/>
              </a:ext>
            </a:extLst>
          </p:cNvPr>
          <p:cNvPicPr>
            <a:picLocks noGrp="1" noChangeAspect="1"/>
          </p:cNvPicPr>
          <p:nvPr>
            <p:ph idx="1"/>
          </p:nvPr>
        </p:nvPicPr>
        <p:blipFill rotWithShape="1">
          <a:blip r:embed="rId3"/>
          <a:srcRect r="3639" b="-3"/>
          <a:stretch/>
        </p:blipFill>
        <p:spPr>
          <a:xfrm>
            <a:off x="3679825" y="767952"/>
            <a:ext cx="5111750" cy="4389835"/>
          </a:xfrm>
          <a:noFill/>
        </p:spPr>
      </p:pic>
      <p:sp>
        <p:nvSpPr>
          <p:cNvPr id="4" name="Text Placeholder 3">
            <a:extLst>
              <a:ext uri="{FF2B5EF4-FFF2-40B4-BE49-F238E27FC236}">
                <a16:creationId xmlns:a16="http://schemas.microsoft.com/office/drawing/2014/main" id="{28A89CF1-530A-4640-9FCF-1FB4C1C5A2FF}"/>
              </a:ext>
            </a:extLst>
          </p:cNvPr>
          <p:cNvSpPr>
            <a:spLocks noGrp="1"/>
          </p:cNvSpPr>
          <p:nvPr>
            <p:ph type="body" sz="half" idx="2"/>
          </p:nvPr>
        </p:nvSpPr>
        <p:spPr>
          <a:xfrm>
            <a:off x="457201" y="1076326"/>
            <a:ext cx="3008313" cy="3518297"/>
          </a:xfrm>
        </p:spPr>
        <p:txBody>
          <a:bodyPr>
            <a:normAutofit fontScale="77500" lnSpcReduction="20000"/>
          </a:bodyPr>
          <a:lstStyle/>
          <a:p>
            <a:endParaRPr lang="en-GB" sz="3600" b="1" dirty="0">
              <a:solidFill>
                <a:srgbClr val="002060"/>
              </a:solidFill>
            </a:endParaRPr>
          </a:p>
          <a:p>
            <a:endParaRPr lang="en-GB" sz="2000" b="1" dirty="0">
              <a:solidFill>
                <a:srgbClr val="022047"/>
              </a:solidFill>
            </a:endParaRPr>
          </a:p>
          <a:p>
            <a:r>
              <a:rPr lang="en-GB" sz="3600" dirty="0">
                <a:solidFill>
                  <a:srgbClr val="002060"/>
                </a:solidFill>
              </a:rPr>
              <a:t>Use Community Champions and Social Prescribing techniques to reach those with the worst health and the least access to services </a:t>
            </a:r>
          </a:p>
          <a:p>
            <a:pPr algn="ctr"/>
            <a:endParaRPr lang="en-GB" sz="1600" b="1" dirty="0">
              <a:solidFill>
                <a:srgbClr val="022047"/>
              </a:solidFill>
            </a:endParaRPr>
          </a:p>
          <a:p>
            <a:endParaRPr lang="en-GB" sz="3100" i="1" dirty="0">
              <a:solidFill>
                <a:srgbClr val="022047"/>
              </a:solidFill>
            </a:endParaRPr>
          </a:p>
          <a:p>
            <a:endParaRPr lang="en-GB" sz="1800" i="1" dirty="0">
              <a:solidFill>
                <a:srgbClr val="022047"/>
              </a:solidFill>
            </a:endParaRPr>
          </a:p>
          <a:p>
            <a:endParaRPr lang="en-GB" sz="1800" i="1" dirty="0">
              <a:solidFill>
                <a:srgbClr val="7030A0"/>
              </a:solidFill>
            </a:endParaRPr>
          </a:p>
          <a:p>
            <a:endParaRPr lang="en-GB" sz="1800" b="1" i="1" dirty="0">
              <a:solidFill>
                <a:srgbClr val="7030A0"/>
              </a:solidFill>
            </a:endParaRPr>
          </a:p>
          <a:p>
            <a:endParaRPr lang="en-GB" sz="1800" b="1" i="1" dirty="0">
              <a:solidFill>
                <a:srgbClr val="7030A0"/>
              </a:solidFill>
            </a:endParaRPr>
          </a:p>
          <a:p>
            <a:endParaRPr lang="en-GB" sz="1300" b="1" dirty="0"/>
          </a:p>
          <a:p>
            <a:endParaRPr lang="en-GB" sz="1300" b="1" dirty="0"/>
          </a:p>
        </p:txBody>
      </p:sp>
    </p:spTree>
    <p:extLst>
      <p:ext uri="{BB962C8B-B14F-4D97-AF65-F5344CB8AC3E}">
        <p14:creationId xmlns:p14="http://schemas.microsoft.com/office/powerpoint/2010/main" val="3129267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F1D62E5-076E-4334-AE89-C4825DBE761F}"/>
              </a:ext>
            </a:extLst>
          </p:cNvPr>
          <p:cNvSpPr>
            <a:spLocks noGrp="1"/>
          </p:cNvSpPr>
          <p:nvPr>
            <p:ph type="body" sz="half" idx="2"/>
          </p:nvPr>
        </p:nvSpPr>
        <p:spPr>
          <a:xfrm>
            <a:off x="383868" y="866775"/>
            <a:ext cx="3072120" cy="4006931"/>
          </a:xfrm>
        </p:spPr>
        <p:txBody>
          <a:bodyPr>
            <a:normAutofit fontScale="25000" lnSpcReduction="20000"/>
          </a:bodyPr>
          <a:lstStyle/>
          <a:p>
            <a:endParaRPr lang="en-GB" dirty="0"/>
          </a:p>
          <a:p>
            <a:r>
              <a:rPr lang="en-GB" sz="8000" b="1" dirty="0">
                <a:latin typeface="+mj-lt"/>
              </a:rPr>
              <a:t>Social Prescribing Evaluation</a:t>
            </a:r>
          </a:p>
          <a:p>
            <a:pPr marL="285750" lvl="0" indent="-285750">
              <a:buFont typeface="Wingdings" panose="05000000000000000000" pitchFamily="2" charset="2"/>
              <a:buChar char="ü"/>
            </a:pPr>
            <a:r>
              <a:rPr lang="en-GB" sz="7200" b="1" dirty="0"/>
              <a:t>91.4 %</a:t>
            </a:r>
            <a:r>
              <a:rPr lang="en-GB" sz="7200" dirty="0"/>
              <a:t> record  positive change in their wellbeing score </a:t>
            </a:r>
          </a:p>
          <a:p>
            <a:pPr marL="285750" lvl="0" indent="-285750">
              <a:buFont typeface="Wingdings" panose="05000000000000000000" pitchFamily="2" charset="2"/>
              <a:buChar char="ü"/>
            </a:pPr>
            <a:r>
              <a:rPr lang="en-GB" sz="7200" b="1" dirty="0"/>
              <a:t>91.7%</a:t>
            </a:r>
            <a:r>
              <a:rPr lang="en-GB" sz="7200" dirty="0"/>
              <a:t> of people increase levels of </a:t>
            </a:r>
            <a:r>
              <a:rPr lang="en-GB" sz="7200" b="1" dirty="0"/>
              <a:t>confidence and self esteem </a:t>
            </a:r>
          </a:p>
          <a:p>
            <a:pPr marL="285750" lvl="0" indent="-285750">
              <a:buFont typeface="Wingdings" panose="05000000000000000000" pitchFamily="2" charset="2"/>
              <a:buChar char="ü"/>
            </a:pPr>
            <a:r>
              <a:rPr lang="en-GB" sz="7200" b="1" dirty="0"/>
              <a:t>100 %</a:t>
            </a:r>
            <a:r>
              <a:rPr lang="en-GB" sz="7200" dirty="0"/>
              <a:t> Tenancies sustained</a:t>
            </a:r>
          </a:p>
          <a:p>
            <a:pPr marL="285750" lvl="0" indent="-285750">
              <a:buFont typeface="Wingdings" panose="05000000000000000000" pitchFamily="2" charset="2"/>
              <a:buChar char="ü"/>
            </a:pPr>
            <a:r>
              <a:rPr lang="en-GB" sz="7200" b="1" dirty="0"/>
              <a:t>30%</a:t>
            </a:r>
            <a:r>
              <a:rPr lang="en-GB" sz="7200" dirty="0"/>
              <a:t> of participants gained employment , skills, quals</a:t>
            </a:r>
          </a:p>
          <a:p>
            <a:pPr marL="285750" lvl="0" indent="-285750">
              <a:buFont typeface="Wingdings" panose="05000000000000000000" pitchFamily="2" charset="2"/>
              <a:buChar char="ü"/>
            </a:pPr>
            <a:r>
              <a:rPr lang="en-GB" sz="7200" b="1" dirty="0"/>
              <a:t>Reduction</a:t>
            </a:r>
            <a:r>
              <a:rPr lang="en-GB" sz="7200" dirty="0"/>
              <a:t> in visits to GP  for  issues such as debt , housing , poverty .</a:t>
            </a:r>
          </a:p>
          <a:p>
            <a:pPr marL="285750" lvl="0" indent="-285750">
              <a:buFont typeface="Wingdings" panose="05000000000000000000" pitchFamily="2" charset="2"/>
              <a:buChar char="ü"/>
            </a:pPr>
            <a:r>
              <a:rPr lang="en-GB" sz="7200" b="1" dirty="0"/>
              <a:t>100% </a:t>
            </a:r>
            <a:r>
              <a:rPr lang="en-GB" sz="7200" dirty="0"/>
              <a:t>participants</a:t>
            </a:r>
            <a:r>
              <a:rPr lang="en-GB" sz="7200" b="1" dirty="0"/>
              <a:t> </a:t>
            </a:r>
            <a:r>
              <a:rPr lang="en-GB" sz="7200" dirty="0"/>
              <a:t> would recommend service to Family and Friends </a:t>
            </a:r>
          </a:p>
          <a:p>
            <a:pPr marL="285750" lvl="0" indent="-285750">
              <a:buFont typeface="Wingdings" panose="05000000000000000000" pitchFamily="2" charset="2"/>
              <a:buChar char="ü"/>
            </a:pPr>
            <a:endParaRPr lang="en-GB" sz="8000" dirty="0"/>
          </a:p>
          <a:p>
            <a:endParaRPr lang="en-GB" sz="8000" dirty="0">
              <a:latin typeface="+mj-lt"/>
            </a:endParaRPr>
          </a:p>
          <a:p>
            <a:endParaRPr lang="en-GB" sz="8000" dirty="0">
              <a:latin typeface="+mj-lt"/>
            </a:endParaRPr>
          </a:p>
          <a:p>
            <a:endParaRPr lang="en-GB" sz="7200" b="1" dirty="0">
              <a:latin typeface="Bariol" panose="02000506040000020003" pitchFamily="50" charset="0"/>
            </a:endParaRPr>
          </a:p>
          <a:p>
            <a:r>
              <a:rPr lang="en-GB" sz="7200" b="1" dirty="0">
                <a:latin typeface="Bariol" panose="02000506040000020003" pitchFamily="50" charset="0"/>
              </a:rPr>
              <a:t> </a:t>
            </a:r>
          </a:p>
          <a:p>
            <a:endParaRPr lang="en-GB" sz="8000" b="1" dirty="0">
              <a:latin typeface="Bariol" panose="02000506040000020003" pitchFamily="50" charset="0"/>
            </a:endParaRPr>
          </a:p>
          <a:p>
            <a:endParaRPr lang="en-GB" sz="7200" b="1" dirty="0">
              <a:latin typeface="Bariol" panose="02000506040000020003" pitchFamily="50" charset="0"/>
            </a:endParaRPr>
          </a:p>
          <a:p>
            <a:endParaRPr lang="en-GB" sz="8000" b="1" dirty="0">
              <a:latin typeface="Bariol" panose="02000506040000020003" pitchFamily="50" charset="0"/>
            </a:endParaRPr>
          </a:p>
          <a:p>
            <a:endParaRPr lang="en-GB" sz="8000" b="1" dirty="0">
              <a:latin typeface="Bariol" panose="02000506040000020003" pitchFamily="50" charset="0"/>
            </a:endParaRPr>
          </a:p>
          <a:p>
            <a:endParaRPr lang="en-GB" sz="8000" b="1" dirty="0">
              <a:latin typeface="Bariol" panose="02000506040000020003" pitchFamily="50" charset="0"/>
            </a:endParaRPr>
          </a:p>
          <a:p>
            <a:endParaRPr lang="en-GB" sz="7200" dirty="0"/>
          </a:p>
          <a:p>
            <a:endParaRPr lang="en-GB" sz="7200" dirty="0"/>
          </a:p>
          <a:p>
            <a:endParaRPr lang="en-GB" sz="7200" dirty="0"/>
          </a:p>
          <a:p>
            <a:endParaRPr lang="en-GB" sz="7200" dirty="0"/>
          </a:p>
          <a:p>
            <a:endParaRPr lang="en-GB" sz="7200" dirty="0"/>
          </a:p>
          <a:p>
            <a:endParaRPr lang="en-GB" sz="8000" dirty="0"/>
          </a:p>
          <a:p>
            <a:endParaRPr lang="en-GB" sz="8000" dirty="0"/>
          </a:p>
          <a:p>
            <a:endParaRPr lang="en-GB" sz="8000" dirty="0"/>
          </a:p>
          <a:p>
            <a:endParaRPr lang="en-GB" sz="8000" dirty="0"/>
          </a:p>
          <a:p>
            <a:endParaRPr lang="en-GB" sz="8000" dirty="0"/>
          </a:p>
          <a:p>
            <a:endParaRPr lang="en-GB" sz="8000" dirty="0"/>
          </a:p>
          <a:p>
            <a:r>
              <a:rPr lang="en-GB" sz="8000" dirty="0"/>
              <a:t> </a:t>
            </a:r>
          </a:p>
          <a:p>
            <a:endParaRPr lang="en-GB" sz="8000" dirty="0"/>
          </a:p>
          <a:p>
            <a:endParaRPr lang="en-GB" sz="8000" dirty="0"/>
          </a:p>
          <a:p>
            <a:endParaRPr lang="en-GB" sz="8000" dirty="0"/>
          </a:p>
          <a:p>
            <a:endParaRPr lang="en-GB" sz="8000" dirty="0"/>
          </a:p>
          <a:p>
            <a:endParaRPr lang="en-GB" sz="8000" dirty="0"/>
          </a:p>
          <a:p>
            <a:endParaRPr lang="en-GB" sz="8000" dirty="0"/>
          </a:p>
          <a:p>
            <a:endParaRPr lang="en-GB" sz="8000" dirty="0"/>
          </a:p>
          <a:p>
            <a:endParaRPr lang="en-GB" sz="8000" dirty="0"/>
          </a:p>
          <a:p>
            <a:endParaRPr lang="en-GB" sz="8000" dirty="0"/>
          </a:p>
          <a:p>
            <a:endParaRPr lang="en-GB" sz="8000" dirty="0"/>
          </a:p>
          <a:p>
            <a:endParaRPr lang="en-GB" sz="8000" dirty="0"/>
          </a:p>
          <a:p>
            <a:endParaRPr lang="en-GB" sz="8000" dirty="0"/>
          </a:p>
          <a:p>
            <a:endParaRPr lang="en-GB" sz="8000" dirty="0"/>
          </a:p>
          <a:p>
            <a:endParaRPr lang="en-GB" sz="8000" dirty="0"/>
          </a:p>
          <a:p>
            <a:endParaRPr lang="en-GB" sz="8000" dirty="0"/>
          </a:p>
          <a:p>
            <a:endParaRPr lang="en-GB" sz="8000" dirty="0"/>
          </a:p>
          <a:p>
            <a:endParaRPr lang="en-GB" sz="8000" dirty="0"/>
          </a:p>
          <a:p>
            <a:endParaRPr lang="en-GB" dirty="0"/>
          </a:p>
          <a:p>
            <a:endParaRPr lang="en-GB" dirty="0"/>
          </a:p>
          <a:p>
            <a:endParaRPr lang="en-GB" dirty="0"/>
          </a:p>
          <a:p>
            <a:r>
              <a:rPr lang="en-GB" dirty="0"/>
              <a:t> </a:t>
            </a:r>
          </a:p>
          <a:p>
            <a:endParaRPr lang="en-GB" dirty="0"/>
          </a:p>
          <a:p>
            <a:endParaRPr lang="en-GB" dirty="0"/>
          </a:p>
          <a:p>
            <a:endParaRPr lang="en-GB" dirty="0"/>
          </a:p>
          <a:p>
            <a:endParaRPr lang="en-GB" dirty="0"/>
          </a:p>
          <a:p>
            <a:endParaRPr lang="en-GB" dirty="0"/>
          </a:p>
          <a:p>
            <a:endParaRPr lang="en-GB" dirty="0"/>
          </a:p>
          <a:p>
            <a:endParaRPr lang="en-GB" dirty="0"/>
          </a:p>
          <a:p>
            <a:r>
              <a:rPr lang="en-GB" dirty="0"/>
              <a:t>	</a:t>
            </a:r>
          </a:p>
        </p:txBody>
      </p:sp>
      <p:sp>
        <p:nvSpPr>
          <p:cNvPr id="8" name="Title 1">
            <a:extLst>
              <a:ext uri="{FF2B5EF4-FFF2-40B4-BE49-F238E27FC236}">
                <a16:creationId xmlns:a16="http://schemas.microsoft.com/office/drawing/2014/main" id="{DF7E2140-9373-491C-8EBF-E60737B6DFC7}"/>
              </a:ext>
            </a:extLst>
          </p:cNvPr>
          <p:cNvSpPr>
            <a:spLocks noGrp="1"/>
          </p:cNvSpPr>
          <p:nvPr>
            <p:ph type="title"/>
          </p:nvPr>
        </p:nvSpPr>
        <p:spPr>
          <a:xfrm>
            <a:off x="447675" y="242887"/>
            <a:ext cx="3008313" cy="481013"/>
          </a:xfrm>
        </p:spPr>
        <p:txBody>
          <a:bodyPr>
            <a:noAutofit/>
          </a:bodyPr>
          <a:lstStyle/>
          <a:p>
            <a:r>
              <a:rPr lang="en-GB" sz="1800" dirty="0"/>
              <a:t>Key Achievements 2021- 2023</a:t>
            </a:r>
          </a:p>
        </p:txBody>
      </p:sp>
      <p:pic>
        <p:nvPicPr>
          <p:cNvPr id="4" name="Content Placeholder 3">
            <a:extLst>
              <a:ext uri="{FF2B5EF4-FFF2-40B4-BE49-F238E27FC236}">
                <a16:creationId xmlns:a16="http://schemas.microsoft.com/office/drawing/2014/main" id="{28AFCE49-794B-4607-966A-4B70FAF94E47}"/>
              </a:ext>
            </a:extLst>
          </p:cNvPr>
          <p:cNvPicPr>
            <a:picLocks noGrp="1" noChangeAspect="1"/>
          </p:cNvPicPr>
          <p:nvPr>
            <p:ph idx="1"/>
          </p:nvPr>
        </p:nvPicPr>
        <p:blipFill>
          <a:blip r:embed="rId3"/>
          <a:stretch>
            <a:fillRect/>
          </a:stretch>
        </p:blipFill>
        <p:spPr>
          <a:xfrm>
            <a:off x="4368800" y="204788"/>
            <a:ext cx="3313294" cy="4389437"/>
          </a:xfrm>
        </p:spPr>
      </p:pic>
    </p:spTree>
    <p:extLst>
      <p:ext uri="{BB962C8B-B14F-4D97-AF65-F5344CB8AC3E}">
        <p14:creationId xmlns:p14="http://schemas.microsoft.com/office/powerpoint/2010/main" val="2910569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7A25D7B-3E43-A364-3BA5-8710DB7F3C8F}"/>
              </a:ext>
            </a:extLst>
          </p:cNvPr>
          <p:cNvSpPr>
            <a:spLocks noGrp="1"/>
          </p:cNvSpPr>
          <p:nvPr>
            <p:ph type="title"/>
          </p:nvPr>
        </p:nvSpPr>
        <p:spPr>
          <a:xfrm>
            <a:off x="457200" y="176951"/>
            <a:ext cx="8229600" cy="857250"/>
          </a:xfrm>
        </p:spPr>
        <p:txBody>
          <a:bodyPr>
            <a:normAutofit/>
          </a:bodyPr>
          <a:lstStyle/>
          <a:p>
            <a:r>
              <a:rPr lang="en-US" sz="1800" dirty="0"/>
              <a:t>Diabetes Matters Key Achievements  2022- 2023</a:t>
            </a:r>
          </a:p>
        </p:txBody>
      </p:sp>
      <p:sp>
        <p:nvSpPr>
          <p:cNvPr id="15" name="Content Placeholder 3">
            <a:extLst>
              <a:ext uri="{FF2B5EF4-FFF2-40B4-BE49-F238E27FC236}">
                <a16:creationId xmlns:a16="http://schemas.microsoft.com/office/drawing/2014/main" id="{DAEFEEA3-87E6-77CF-B02E-A2D252B89EC9}"/>
              </a:ext>
            </a:extLst>
          </p:cNvPr>
          <p:cNvSpPr>
            <a:spLocks noGrp="1"/>
          </p:cNvSpPr>
          <p:nvPr>
            <p:ph sz="half" idx="2"/>
          </p:nvPr>
        </p:nvSpPr>
        <p:spPr>
          <a:xfrm>
            <a:off x="457200" y="896815"/>
            <a:ext cx="4040188" cy="3950956"/>
          </a:xfrm>
        </p:spPr>
        <p:txBody>
          <a:bodyPr>
            <a:normAutofit fontScale="25000" lnSpcReduction="20000"/>
          </a:bodyPr>
          <a:lstStyle/>
          <a:p>
            <a:endParaRPr lang="en-US" sz="3300" dirty="0"/>
          </a:p>
          <a:p>
            <a:r>
              <a:rPr lang="en-US" sz="6400" dirty="0"/>
              <a:t>Team complete Level 2 Training Diabetes Care </a:t>
            </a:r>
          </a:p>
          <a:p>
            <a:r>
              <a:rPr lang="en-US" sz="6400" b="1" dirty="0"/>
              <a:t>184</a:t>
            </a:r>
            <a:r>
              <a:rPr lang="en-US" sz="6400" dirty="0"/>
              <a:t> formally engaged in the support available </a:t>
            </a:r>
          </a:p>
          <a:p>
            <a:r>
              <a:rPr lang="en-US" sz="6400" b="1" dirty="0"/>
              <a:t>45</a:t>
            </a:r>
            <a:r>
              <a:rPr lang="en-US" sz="6400" dirty="0"/>
              <a:t> currently taking part  in intensive 1 to 1  health coaching </a:t>
            </a:r>
          </a:p>
          <a:p>
            <a:r>
              <a:rPr lang="en-US" sz="6400" b="1" dirty="0"/>
              <a:t>25</a:t>
            </a:r>
            <a:r>
              <a:rPr lang="en-US" sz="6400" dirty="0"/>
              <a:t> people provided with fuel vouchers or diabetic kindness food hampers , money advice referrals , hardship fund support </a:t>
            </a:r>
          </a:p>
          <a:p>
            <a:r>
              <a:rPr lang="en-US" sz="6400" b="1" dirty="0"/>
              <a:t>8</a:t>
            </a:r>
            <a:r>
              <a:rPr lang="en-US" sz="6400" dirty="0"/>
              <a:t> people have now engaged in the NHS 12 week education prog</a:t>
            </a:r>
          </a:p>
          <a:p>
            <a:r>
              <a:rPr lang="en-US" sz="6400" b="1" dirty="0"/>
              <a:t>4</a:t>
            </a:r>
            <a:r>
              <a:rPr lang="en-US" sz="6400" dirty="0"/>
              <a:t> participants  are now receiving specialist health services for diabetes related issues</a:t>
            </a:r>
          </a:p>
          <a:p>
            <a:r>
              <a:rPr lang="en-US" sz="6400" b="1" dirty="0"/>
              <a:t>2</a:t>
            </a:r>
            <a:r>
              <a:rPr lang="en-US" sz="6400" dirty="0"/>
              <a:t> participants  have now reversed their TYPE 2 Diabetes  </a:t>
            </a:r>
          </a:p>
          <a:p>
            <a:endParaRPr lang="en-US" dirty="0"/>
          </a:p>
        </p:txBody>
      </p:sp>
      <p:sp>
        <p:nvSpPr>
          <p:cNvPr id="17" name="Text Placeholder 4">
            <a:extLst>
              <a:ext uri="{FF2B5EF4-FFF2-40B4-BE49-F238E27FC236}">
                <a16:creationId xmlns:a16="http://schemas.microsoft.com/office/drawing/2014/main" id="{2B3DC1A9-6BA3-DA79-1F01-0E3E64084687}"/>
              </a:ext>
            </a:extLst>
          </p:cNvPr>
          <p:cNvSpPr>
            <a:spLocks noGrp="1"/>
          </p:cNvSpPr>
          <p:nvPr>
            <p:ph type="body" sz="quarter" idx="3"/>
          </p:nvPr>
        </p:nvSpPr>
        <p:spPr>
          <a:xfrm>
            <a:off x="4645026" y="1034202"/>
            <a:ext cx="4041775" cy="330142"/>
          </a:xfrm>
        </p:spPr>
        <p:txBody>
          <a:bodyPr>
            <a:normAutofit lnSpcReduction="10000"/>
          </a:bodyPr>
          <a:lstStyle/>
          <a:p>
            <a:r>
              <a:rPr lang="en-US" dirty="0"/>
              <a:t>Diabetes Health Champions </a:t>
            </a:r>
          </a:p>
        </p:txBody>
      </p:sp>
      <p:pic>
        <p:nvPicPr>
          <p:cNvPr id="6" name="Content Placeholder 5" descr="A group of people posing for a photo&#10;&#10;Description automatically generated">
            <a:extLst>
              <a:ext uri="{FF2B5EF4-FFF2-40B4-BE49-F238E27FC236}">
                <a16:creationId xmlns:a16="http://schemas.microsoft.com/office/drawing/2014/main" id="{12EC9FEE-4EB8-46F5-85A6-89AE911B3402}"/>
              </a:ext>
            </a:extLst>
          </p:cNvPr>
          <p:cNvPicPr>
            <a:picLocks noGrp="1" noChangeAspect="1"/>
          </p:cNvPicPr>
          <p:nvPr>
            <p:ph sz="quarter" idx="4"/>
          </p:nvPr>
        </p:nvPicPr>
        <p:blipFill rotWithShape="1">
          <a:blip r:embed="rId3"/>
          <a:srcRect r="-4" b="11391"/>
          <a:stretch/>
        </p:blipFill>
        <p:spPr>
          <a:xfrm>
            <a:off x="4645026" y="1631156"/>
            <a:ext cx="4041775" cy="2963466"/>
          </a:xfrm>
          <a:noFill/>
        </p:spPr>
      </p:pic>
    </p:spTree>
    <p:extLst>
      <p:ext uri="{BB962C8B-B14F-4D97-AF65-F5344CB8AC3E}">
        <p14:creationId xmlns:p14="http://schemas.microsoft.com/office/powerpoint/2010/main" val="1458928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9E3B9-2754-46AF-BEB6-07AFFED7551E}"/>
              </a:ext>
            </a:extLst>
          </p:cNvPr>
          <p:cNvSpPr>
            <a:spLocks noGrp="1"/>
          </p:cNvSpPr>
          <p:nvPr>
            <p:ph type="title"/>
          </p:nvPr>
        </p:nvSpPr>
        <p:spPr>
          <a:xfrm>
            <a:off x="447675" y="242887"/>
            <a:ext cx="3008313" cy="177327"/>
          </a:xfrm>
        </p:spPr>
        <p:txBody>
          <a:bodyPr>
            <a:noAutofit/>
          </a:bodyPr>
          <a:lstStyle/>
          <a:p>
            <a:r>
              <a:rPr lang="en-GB" sz="1000" dirty="0"/>
              <a:t>Colleague Induction </a:t>
            </a:r>
          </a:p>
        </p:txBody>
      </p:sp>
      <p:sp>
        <p:nvSpPr>
          <p:cNvPr id="4" name="Text Placeholder 3">
            <a:extLst>
              <a:ext uri="{FF2B5EF4-FFF2-40B4-BE49-F238E27FC236}">
                <a16:creationId xmlns:a16="http://schemas.microsoft.com/office/drawing/2014/main" id="{C415C309-7A89-49F5-A14D-5BB7EF77D590}"/>
              </a:ext>
            </a:extLst>
          </p:cNvPr>
          <p:cNvSpPr>
            <a:spLocks noGrp="1"/>
          </p:cNvSpPr>
          <p:nvPr>
            <p:ph type="body" sz="half" idx="2"/>
          </p:nvPr>
        </p:nvSpPr>
        <p:spPr>
          <a:xfrm>
            <a:off x="447674" y="895551"/>
            <a:ext cx="4733926" cy="3470748"/>
          </a:xfrm>
        </p:spPr>
        <p:txBody>
          <a:bodyPr>
            <a:normAutofit fontScale="47500" lnSpcReduction="20000"/>
          </a:bodyPr>
          <a:lstStyle/>
          <a:p>
            <a:endParaRPr lang="en-GB" dirty="0"/>
          </a:p>
          <a:p>
            <a:endParaRPr lang="en-GB" dirty="0"/>
          </a:p>
          <a:p>
            <a:pPr algn="ctr"/>
            <a:r>
              <a:rPr lang="en-GB" sz="7000" b="1" dirty="0">
                <a:latin typeface="Bariol" panose="02000506040000020003" pitchFamily="50" charset="0"/>
              </a:rPr>
              <a:t>The H Factor</a:t>
            </a:r>
          </a:p>
          <a:p>
            <a:pPr algn="ctr"/>
            <a:r>
              <a:rPr lang="en-GB" sz="7000" b="1" dirty="0">
                <a:latin typeface="Bariol" panose="02000506040000020003" pitchFamily="50" charset="0"/>
              </a:rPr>
              <a:t>Hope Health Happiness</a:t>
            </a:r>
          </a:p>
          <a:p>
            <a:endParaRPr lang="en-GB" sz="5000" b="1" dirty="0">
              <a:latin typeface="Bariol" panose="02000506040000020003" pitchFamily="50" charset="0"/>
            </a:endParaRPr>
          </a:p>
          <a:p>
            <a:r>
              <a:rPr lang="en-GB" sz="5100" b="1" dirty="0">
                <a:latin typeface="Bariol" panose="02000506040000020003" pitchFamily="50" charset="0"/>
              </a:rPr>
              <a:t>whg Place Shapers &amp; Health Makers</a:t>
            </a:r>
          </a:p>
          <a:p>
            <a:endParaRPr lang="en-GB" sz="6000" b="1" dirty="0">
              <a:latin typeface="Bariol" panose="02000506040000020003" pitchFamily="50" charset="0"/>
            </a:endParaRPr>
          </a:p>
          <a:p>
            <a:pPr algn="ctr"/>
            <a:r>
              <a:rPr lang="en-GB" sz="5100" b="1" dirty="0">
                <a:latin typeface="Bariol" panose="02000506040000020003" pitchFamily="50" charset="0"/>
              </a:rPr>
              <a:t>Why Who What When </a:t>
            </a:r>
          </a:p>
          <a:p>
            <a:endParaRPr lang="en-GB" sz="8000" b="1" dirty="0"/>
          </a:p>
          <a:p>
            <a:endParaRPr lang="en-GB" sz="800" dirty="0">
              <a:latin typeface="Arial" panose="020B0604020202020204" pitchFamily="34" charset="0"/>
              <a:cs typeface="Arial" panose="020B0604020202020204" pitchFamily="34" charset="0"/>
            </a:endParaRPr>
          </a:p>
        </p:txBody>
      </p:sp>
      <p:pic>
        <p:nvPicPr>
          <p:cNvPr id="7" name="Picture 6" descr="Text&#10;&#10;Description automatically generated">
            <a:extLst>
              <a:ext uri="{FF2B5EF4-FFF2-40B4-BE49-F238E27FC236}">
                <a16:creationId xmlns:a16="http://schemas.microsoft.com/office/drawing/2014/main" id="{8591E48E-E931-4EC4-A3DD-5AD811B66243}"/>
              </a:ext>
            </a:extLst>
          </p:cNvPr>
          <p:cNvPicPr>
            <a:picLocks noChangeAspect="1"/>
          </p:cNvPicPr>
          <p:nvPr/>
        </p:nvPicPr>
        <p:blipFill>
          <a:blip r:embed="rId3"/>
          <a:stretch>
            <a:fillRect/>
          </a:stretch>
        </p:blipFill>
        <p:spPr>
          <a:xfrm>
            <a:off x="5181600" y="1552374"/>
            <a:ext cx="3181350" cy="2695575"/>
          </a:xfrm>
          <a:prstGeom prst="rect">
            <a:avLst/>
          </a:prstGeom>
        </p:spPr>
      </p:pic>
    </p:spTree>
    <p:extLst>
      <p:ext uri="{BB962C8B-B14F-4D97-AF65-F5344CB8AC3E}">
        <p14:creationId xmlns:p14="http://schemas.microsoft.com/office/powerpoint/2010/main" val="229972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7A87C-B743-4E8B-9F6E-43798C63F639}"/>
              </a:ext>
            </a:extLst>
          </p:cNvPr>
          <p:cNvSpPr>
            <a:spLocks noGrp="1"/>
          </p:cNvSpPr>
          <p:nvPr>
            <p:ph type="title"/>
          </p:nvPr>
        </p:nvSpPr>
        <p:spPr>
          <a:xfrm>
            <a:off x="457200" y="205980"/>
            <a:ext cx="8229600" cy="625294"/>
          </a:xfrm>
        </p:spPr>
        <p:txBody>
          <a:bodyPr/>
          <a:lstStyle/>
          <a:p>
            <a:r>
              <a:rPr lang="en-GB" dirty="0"/>
              <a:t> </a:t>
            </a:r>
            <a:r>
              <a:rPr lang="en-GB" sz="2000" dirty="0"/>
              <a:t>Other Work </a:t>
            </a:r>
            <a:r>
              <a:rPr lang="en-GB" sz="2800" dirty="0"/>
              <a:t>H Factor Integrated Health Work Offer</a:t>
            </a:r>
          </a:p>
        </p:txBody>
      </p:sp>
      <p:sp>
        <p:nvSpPr>
          <p:cNvPr id="3" name="Text Placeholder 2">
            <a:extLst>
              <a:ext uri="{FF2B5EF4-FFF2-40B4-BE49-F238E27FC236}">
                <a16:creationId xmlns:a16="http://schemas.microsoft.com/office/drawing/2014/main" id="{0FB2B01B-3A95-49AB-8CD9-8DE9E8226DF4}"/>
              </a:ext>
            </a:extLst>
          </p:cNvPr>
          <p:cNvSpPr>
            <a:spLocks noGrp="1"/>
          </p:cNvSpPr>
          <p:nvPr>
            <p:ph type="body" idx="1"/>
          </p:nvPr>
        </p:nvSpPr>
        <p:spPr>
          <a:xfrm>
            <a:off x="457199" y="867370"/>
            <a:ext cx="4040188" cy="479822"/>
          </a:xfrm>
        </p:spPr>
        <p:txBody>
          <a:bodyPr>
            <a:normAutofit fontScale="92500" lnSpcReduction="20000"/>
          </a:bodyPr>
          <a:lstStyle/>
          <a:p>
            <a:r>
              <a:rPr lang="en-GB" dirty="0"/>
              <a:t>  Work 4 Health </a:t>
            </a:r>
          </a:p>
        </p:txBody>
      </p:sp>
      <p:sp>
        <p:nvSpPr>
          <p:cNvPr id="4" name="Content Placeholder 3">
            <a:extLst>
              <a:ext uri="{FF2B5EF4-FFF2-40B4-BE49-F238E27FC236}">
                <a16:creationId xmlns:a16="http://schemas.microsoft.com/office/drawing/2014/main" id="{D390BB52-994F-4F32-AED1-90C88088956B}"/>
              </a:ext>
            </a:extLst>
          </p:cNvPr>
          <p:cNvSpPr>
            <a:spLocks noGrp="1"/>
          </p:cNvSpPr>
          <p:nvPr>
            <p:ph sz="half" idx="2"/>
          </p:nvPr>
        </p:nvSpPr>
        <p:spPr>
          <a:xfrm>
            <a:off x="457200" y="1347192"/>
            <a:ext cx="4040188" cy="3590328"/>
          </a:xfrm>
        </p:spPr>
        <p:txBody>
          <a:bodyPr>
            <a:noAutofit/>
          </a:bodyPr>
          <a:lstStyle/>
          <a:p>
            <a:r>
              <a:rPr lang="en-GB" sz="1800" u="sng" dirty="0"/>
              <a:t>Good secure </a:t>
            </a:r>
            <a:r>
              <a:rPr lang="en-GB" sz="1800" dirty="0"/>
              <a:t> work is the best route out of poverty </a:t>
            </a:r>
            <a:endParaRPr lang="en-GB" sz="1000" dirty="0"/>
          </a:p>
          <a:p>
            <a:r>
              <a:rPr lang="en-GB" sz="1800" dirty="0"/>
              <a:t>Partnership between whg, Walsall Healthcare Trust and Walsall College </a:t>
            </a:r>
            <a:endParaRPr lang="en-GB" sz="1000" dirty="0"/>
          </a:p>
          <a:p>
            <a:r>
              <a:rPr lang="en-GB" sz="1800" b="1" dirty="0"/>
              <a:t>Programme won the 2022 Housing Heroes Award for the best ET programme for disadvantaged groups </a:t>
            </a:r>
          </a:p>
          <a:p>
            <a:r>
              <a:rPr lang="en-GB" sz="1800" dirty="0"/>
              <a:t>Highlighted  within  a recent </a:t>
            </a:r>
            <a:r>
              <a:rPr lang="en-GB" sz="1800" b="1" dirty="0"/>
              <a:t>CQC</a:t>
            </a:r>
            <a:r>
              <a:rPr lang="en-GB" sz="1800" dirty="0"/>
              <a:t> Assessment completed at WHT describing it as one of the best </a:t>
            </a:r>
            <a:r>
              <a:rPr lang="en-GB" sz="1800" b="1" i="1" dirty="0"/>
              <a:t>examples to increase access to work within the NHS December 2022</a:t>
            </a:r>
          </a:p>
        </p:txBody>
      </p:sp>
      <p:sp>
        <p:nvSpPr>
          <p:cNvPr id="5" name="Text Placeholder 4">
            <a:extLst>
              <a:ext uri="{FF2B5EF4-FFF2-40B4-BE49-F238E27FC236}">
                <a16:creationId xmlns:a16="http://schemas.microsoft.com/office/drawing/2014/main" id="{095C111D-86A0-494F-BA45-131F12312F72}"/>
              </a:ext>
            </a:extLst>
          </p:cNvPr>
          <p:cNvSpPr>
            <a:spLocks noGrp="1"/>
          </p:cNvSpPr>
          <p:nvPr>
            <p:ph type="body" sz="quarter" idx="3"/>
          </p:nvPr>
        </p:nvSpPr>
        <p:spPr>
          <a:xfrm>
            <a:off x="4645025" y="867370"/>
            <a:ext cx="4041775" cy="282608"/>
          </a:xfrm>
        </p:spPr>
        <p:txBody>
          <a:bodyPr>
            <a:normAutofit fontScale="92500" lnSpcReduction="20000"/>
          </a:bodyPr>
          <a:lstStyle/>
          <a:p>
            <a:r>
              <a:rPr lang="en-GB" dirty="0"/>
              <a:t>Key Achievements 2019-2023</a:t>
            </a:r>
          </a:p>
        </p:txBody>
      </p:sp>
      <p:sp>
        <p:nvSpPr>
          <p:cNvPr id="6" name="Content Placeholder 5">
            <a:extLst>
              <a:ext uri="{FF2B5EF4-FFF2-40B4-BE49-F238E27FC236}">
                <a16:creationId xmlns:a16="http://schemas.microsoft.com/office/drawing/2014/main" id="{275ED089-9D0E-4776-A2D3-CC78CD1F91FC}"/>
              </a:ext>
            </a:extLst>
          </p:cNvPr>
          <p:cNvSpPr>
            <a:spLocks noGrp="1"/>
          </p:cNvSpPr>
          <p:nvPr>
            <p:ph sz="quarter" idx="4"/>
          </p:nvPr>
        </p:nvSpPr>
        <p:spPr>
          <a:xfrm>
            <a:off x="4645026" y="1347193"/>
            <a:ext cx="4041775" cy="3707128"/>
          </a:xfrm>
        </p:spPr>
        <p:txBody>
          <a:bodyPr>
            <a:normAutofit fontScale="32500" lnSpcReduction="20000"/>
          </a:bodyPr>
          <a:lstStyle/>
          <a:p>
            <a:endParaRPr lang="en-GB" dirty="0"/>
          </a:p>
          <a:p>
            <a:endParaRPr lang="en-GB"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pPr marL="0" indent="0">
              <a:buNone/>
            </a:pPr>
            <a:endParaRPr lang="en-GB" sz="1800" dirty="0"/>
          </a:p>
          <a:p>
            <a:pPr marL="0" indent="0">
              <a:buNone/>
            </a:pPr>
            <a:endParaRPr lang="en-GB" sz="1800" dirty="0"/>
          </a:p>
          <a:p>
            <a:pPr marL="0" indent="0">
              <a:buNone/>
            </a:pPr>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5500" dirty="0"/>
          </a:p>
          <a:p>
            <a:endParaRPr lang="en-GB" sz="5500" dirty="0"/>
          </a:p>
          <a:p>
            <a:pPr marL="0" indent="0">
              <a:buNone/>
            </a:pPr>
            <a:r>
              <a:rPr lang="en-GB" dirty="0"/>
              <a:t/>
            </a:r>
            <a:br>
              <a:rPr lang="en-GB" dirty="0"/>
            </a:br>
            <a:endParaRPr lang="en-GB" dirty="0"/>
          </a:p>
        </p:txBody>
      </p:sp>
      <p:pic>
        <p:nvPicPr>
          <p:cNvPr id="8" name="Picture 7" descr="Icon&#10;&#10;Description automatically generated">
            <a:extLst>
              <a:ext uri="{FF2B5EF4-FFF2-40B4-BE49-F238E27FC236}">
                <a16:creationId xmlns:a16="http://schemas.microsoft.com/office/drawing/2014/main" id="{62448D44-E536-46F6-B3B0-C99C85ED5627}"/>
              </a:ext>
            </a:extLst>
          </p:cNvPr>
          <p:cNvPicPr>
            <a:picLocks noChangeAspect="1"/>
          </p:cNvPicPr>
          <p:nvPr/>
        </p:nvPicPr>
        <p:blipFill>
          <a:blip r:embed="rId3"/>
          <a:stretch>
            <a:fillRect/>
          </a:stretch>
        </p:blipFill>
        <p:spPr>
          <a:xfrm>
            <a:off x="4645026" y="1529601"/>
            <a:ext cx="771036" cy="771036"/>
          </a:xfrm>
          <a:prstGeom prst="rect">
            <a:avLst/>
          </a:prstGeom>
        </p:spPr>
      </p:pic>
      <p:sp>
        <p:nvSpPr>
          <p:cNvPr id="10" name="TextBox 9">
            <a:extLst>
              <a:ext uri="{FF2B5EF4-FFF2-40B4-BE49-F238E27FC236}">
                <a16:creationId xmlns:a16="http://schemas.microsoft.com/office/drawing/2014/main" id="{DFEBF1F4-AC01-4DA2-93D1-174970D7E11D}"/>
              </a:ext>
            </a:extLst>
          </p:cNvPr>
          <p:cNvSpPr txBox="1"/>
          <p:nvPr/>
        </p:nvSpPr>
        <p:spPr>
          <a:xfrm>
            <a:off x="5416061" y="1717904"/>
            <a:ext cx="2552281" cy="2677656"/>
          </a:xfrm>
          <a:prstGeom prst="rect">
            <a:avLst/>
          </a:prstGeom>
          <a:noFill/>
        </p:spPr>
        <p:txBody>
          <a:bodyPr wrap="square" rtlCol="0">
            <a:spAutoFit/>
          </a:bodyPr>
          <a:lstStyle/>
          <a:p>
            <a:r>
              <a:rPr lang="en-GB" sz="2800" b="1" dirty="0"/>
              <a:t>121 unemployed people supported into a career within the NHS</a:t>
            </a:r>
          </a:p>
        </p:txBody>
      </p:sp>
    </p:spTree>
    <p:extLst>
      <p:ext uri="{BB962C8B-B14F-4D97-AF65-F5344CB8AC3E}">
        <p14:creationId xmlns:p14="http://schemas.microsoft.com/office/powerpoint/2010/main" val="1970175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F8BE51D-5C1B-1E26-6459-F3444F493A73}"/>
              </a:ext>
            </a:extLst>
          </p:cNvPr>
          <p:cNvSpPr>
            <a:spLocks noGrp="1"/>
          </p:cNvSpPr>
          <p:nvPr>
            <p:ph type="title"/>
          </p:nvPr>
        </p:nvSpPr>
        <p:spPr>
          <a:xfrm>
            <a:off x="457200" y="205979"/>
            <a:ext cx="4114800" cy="490707"/>
          </a:xfrm>
        </p:spPr>
        <p:txBody>
          <a:bodyPr anchor="ctr">
            <a:normAutofit/>
          </a:bodyPr>
          <a:lstStyle/>
          <a:p>
            <a:r>
              <a:rPr lang="en-US" sz="1600" dirty="0"/>
              <a:t>Strategic Alignment  </a:t>
            </a:r>
          </a:p>
        </p:txBody>
      </p:sp>
      <p:sp>
        <p:nvSpPr>
          <p:cNvPr id="22" name="Text Placeholder 2">
            <a:extLst>
              <a:ext uri="{FF2B5EF4-FFF2-40B4-BE49-F238E27FC236}">
                <a16:creationId xmlns:a16="http://schemas.microsoft.com/office/drawing/2014/main" id="{00EE7D18-98E9-5940-9D7E-42D5799BD07E}"/>
              </a:ext>
            </a:extLst>
          </p:cNvPr>
          <p:cNvSpPr>
            <a:spLocks noGrp="1"/>
          </p:cNvSpPr>
          <p:nvPr>
            <p:ph type="body" idx="1"/>
          </p:nvPr>
        </p:nvSpPr>
        <p:spPr>
          <a:xfrm>
            <a:off x="382588" y="696686"/>
            <a:ext cx="4114799" cy="4446814"/>
          </a:xfrm>
        </p:spPr>
        <p:txBody>
          <a:bodyPr>
            <a:normAutofit fontScale="25000" lnSpcReduction="20000"/>
          </a:bodyPr>
          <a:lstStyle/>
          <a:p>
            <a:pPr algn="ctr"/>
            <a:endParaRPr lang="en-US" sz="4200" dirty="0"/>
          </a:p>
          <a:p>
            <a:endParaRPr lang="en-US" sz="6400" dirty="0"/>
          </a:p>
          <a:p>
            <a:endParaRPr lang="en-US" sz="6400" dirty="0"/>
          </a:p>
          <a:p>
            <a:endParaRPr lang="en-US" sz="6400" dirty="0"/>
          </a:p>
          <a:p>
            <a:r>
              <a:rPr lang="en-US" sz="6400" dirty="0"/>
              <a:t>Key Takeaways </a:t>
            </a:r>
          </a:p>
          <a:p>
            <a:endParaRPr lang="en-US" sz="6400" dirty="0"/>
          </a:p>
          <a:p>
            <a:r>
              <a:rPr lang="en-US" sz="6400" b="0" dirty="0"/>
              <a:t>Recognition  that social housing customers are a specific disadvantaged  group  when planning population health </a:t>
            </a:r>
          </a:p>
          <a:p>
            <a:endParaRPr lang="en-US" sz="6400" b="0" dirty="0"/>
          </a:p>
          <a:p>
            <a:r>
              <a:rPr lang="en-US" sz="6400" b="0" dirty="0"/>
              <a:t>whg customers are part of the solution to workforce issues </a:t>
            </a:r>
          </a:p>
          <a:p>
            <a:endParaRPr lang="en-US" sz="6400" b="0" dirty="0"/>
          </a:p>
          <a:p>
            <a:r>
              <a:rPr lang="en-US" sz="6400" b="0" dirty="0"/>
              <a:t>Housing is a key strategic partner for the new ICB ICS ICP System and its no longer enough to just  transact </a:t>
            </a:r>
          </a:p>
          <a:p>
            <a:endParaRPr lang="en-US" sz="6400" b="0" dirty="0"/>
          </a:p>
          <a:p>
            <a:r>
              <a:rPr lang="en-US" sz="6400" b="0" dirty="0"/>
              <a:t>Lived Experience is a key concept for policy makers across the system to take into account  </a:t>
            </a:r>
          </a:p>
          <a:p>
            <a:endParaRPr lang="en-US" sz="5600" dirty="0"/>
          </a:p>
          <a:p>
            <a:endParaRPr lang="en-US" sz="5600" dirty="0"/>
          </a:p>
          <a:p>
            <a:endParaRPr lang="en-US" sz="3400" dirty="0"/>
          </a:p>
          <a:p>
            <a:endParaRPr lang="en-US" sz="3400" dirty="0"/>
          </a:p>
          <a:p>
            <a:endParaRPr lang="en-US" sz="3400" dirty="0"/>
          </a:p>
          <a:p>
            <a:r>
              <a:rPr lang="en-US" sz="3400" dirty="0"/>
              <a:t> </a:t>
            </a:r>
          </a:p>
          <a:p>
            <a:r>
              <a:rPr lang="en-US" dirty="0"/>
              <a:t> </a:t>
            </a:r>
          </a:p>
        </p:txBody>
      </p:sp>
      <p:graphicFrame>
        <p:nvGraphicFramePr>
          <p:cNvPr id="11" name="Text Placeholder 8">
            <a:extLst>
              <a:ext uri="{FF2B5EF4-FFF2-40B4-BE49-F238E27FC236}">
                <a16:creationId xmlns:a16="http://schemas.microsoft.com/office/drawing/2014/main" id="{9B980294-B3F9-F29C-7A56-E134C99E1333}"/>
              </a:ext>
            </a:extLst>
          </p:cNvPr>
          <p:cNvGraphicFramePr/>
          <p:nvPr>
            <p:extLst>
              <p:ext uri="{D42A27DB-BD31-4B8C-83A1-F6EECF244321}">
                <p14:modId xmlns:p14="http://schemas.microsoft.com/office/powerpoint/2010/main" val="3619656688"/>
              </p:ext>
            </p:extLst>
          </p:nvPr>
        </p:nvGraphicFramePr>
        <p:xfrm>
          <a:off x="4630057" y="1219199"/>
          <a:ext cx="4513943" cy="3164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1700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F1D62E5-076E-4334-AE89-C4825DBE761F}"/>
              </a:ext>
            </a:extLst>
          </p:cNvPr>
          <p:cNvSpPr>
            <a:spLocks noGrp="1"/>
          </p:cNvSpPr>
          <p:nvPr>
            <p:ph type="body" sz="half" idx="2"/>
          </p:nvPr>
        </p:nvSpPr>
        <p:spPr>
          <a:xfrm>
            <a:off x="383868" y="555171"/>
            <a:ext cx="4405846" cy="4452258"/>
          </a:xfrm>
        </p:spPr>
        <p:txBody>
          <a:bodyPr>
            <a:normAutofit fontScale="25000" lnSpcReduction="20000"/>
          </a:bodyPr>
          <a:lstStyle/>
          <a:p>
            <a:pPr algn="ctr"/>
            <a:r>
              <a:rPr lang="en-GB" sz="7200" dirty="0"/>
              <a:t> </a:t>
            </a:r>
          </a:p>
          <a:p>
            <a:endParaRPr lang="en-GB" sz="6400" dirty="0"/>
          </a:p>
          <a:p>
            <a:endParaRPr lang="en-GB" sz="7200" dirty="0"/>
          </a:p>
          <a:p>
            <a:pPr marL="857250" indent="-857250">
              <a:buFont typeface="Wingdings" panose="05000000000000000000" pitchFamily="2" charset="2"/>
              <a:buChar char="v"/>
            </a:pPr>
            <a:r>
              <a:rPr lang="en-GB" sz="11200" dirty="0"/>
              <a:t>Health </a:t>
            </a:r>
          </a:p>
          <a:p>
            <a:pPr marL="857250" indent="-857250">
              <a:buFont typeface="Wingdings" panose="05000000000000000000" pitchFamily="2" charset="2"/>
              <a:buChar char="v"/>
            </a:pPr>
            <a:endParaRPr lang="en-GB" sz="11200" dirty="0"/>
          </a:p>
          <a:p>
            <a:pPr marL="857250" indent="-857250">
              <a:buFont typeface="Wingdings" panose="05000000000000000000" pitchFamily="2" charset="2"/>
              <a:buChar char="v"/>
            </a:pPr>
            <a:r>
              <a:rPr lang="en-GB" sz="11200" dirty="0"/>
              <a:t>Hope </a:t>
            </a:r>
          </a:p>
          <a:p>
            <a:pPr marL="857250" indent="-857250">
              <a:buFont typeface="Wingdings" panose="05000000000000000000" pitchFamily="2" charset="2"/>
              <a:buChar char="v"/>
            </a:pPr>
            <a:endParaRPr lang="en-GB" sz="11200" dirty="0"/>
          </a:p>
          <a:p>
            <a:pPr marL="857250" indent="-857250">
              <a:buFont typeface="Wingdings" panose="05000000000000000000" pitchFamily="2" charset="2"/>
              <a:buChar char="v"/>
            </a:pPr>
            <a:r>
              <a:rPr lang="en-GB" sz="11200" dirty="0"/>
              <a:t>Happiness </a:t>
            </a:r>
          </a:p>
          <a:p>
            <a:pPr marL="857250" indent="-857250">
              <a:buFont typeface="Wingdings" panose="05000000000000000000" pitchFamily="2" charset="2"/>
              <a:buChar char="v"/>
            </a:pPr>
            <a:endParaRPr lang="en-GB" sz="9600" dirty="0"/>
          </a:p>
          <a:p>
            <a:pPr algn="ctr"/>
            <a:r>
              <a:rPr lang="en-GB" sz="9600" b="1" dirty="0"/>
              <a:t>Thank You For Listening </a:t>
            </a:r>
          </a:p>
          <a:p>
            <a:endParaRPr lang="en-GB" sz="9600" dirty="0"/>
          </a:p>
          <a:p>
            <a:endParaRPr lang="en-GB" sz="7200" dirty="0"/>
          </a:p>
          <a:p>
            <a:endParaRPr lang="en-GB" sz="7200" dirty="0"/>
          </a:p>
          <a:p>
            <a:endParaRPr lang="en-GB" sz="8000" dirty="0"/>
          </a:p>
          <a:p>
            <a:endParaRPr lang="en-GB" sz="8000" dirty="0"/>
          </a:p>
          <a:p>
            <a:endParaRPr lang="en-GB" sz="8000" dirty="0"/>
          </a:p>
          <a:p>
            <a:endParaRPr lang="en-GB" sz="8000" dirty="0"/>
          </a:p>
          <a:p>
            <a:endParaRPr lang="en-GB" sz="8000" dirty="0"/>
          </a:p>
          <a:p>
            <a:endParaRPr lang="en-GB" sz="8000" dirty="0"/>
          </a:p>
          <a:p>
            <a:r>
              <a:rPr lang="en-GB" sz="8000" dirty="0"/>
              <a:t> </a:t>
            </a:r>
          </a:p>
          <a:p>
            <a:endParaRPr lang="en-GB" sz="8000" dirty="0"/>
          </a:p>
          <a:p>
            <a:endParaRPr lang="en-GB" sz="8000" dirty="0"/>
          </a:p>
          <a:p>
            <a:endParaRPr lang="en-GB" sz="8000" dirty="0"/>
          </a:p>
          <a:p>
            <a:endParaRPr lang="en-GB" sz="8000" dirty="0"/>
          </a:p>
          <a:p>
            <a:endParaRPr lang="en-GB" sz="8000" dirty="0"/>
          </a:p>
          <a:p>
            <a:endParaRPr lang="en-GB" sz="8000" dirty="0"/>
          </a:p>
          <a:p>
            <a:endParaRPr lang="en-GB" sz="8000" dirty="0"/>
          </a:p>
          <a:p>
            <a:endParaRPr lang="en-GB" sz="8000" dirty="0"/>
          </a:p>
          <a:p>
            <a:endParaRPr lang="en-GB" sz="8000" dirty="0"/>
          </a:p>
          <a:p>
            <a:endParaRPr lang="en-GB" sz="8000" dirty="0"/>
          </a:p>
          <a:p>
            <a:endParaRPr lang="en-GB" sz="8000" dirty="0"/>
          </a:p>
          <a:p>
            <a:endParaRPr lang="en-GB" sz="8000" dirty="0"/>
          </a:p>
          <a:p>
            <a:endParaRPr lang="en-GB" sz="8000" dirty="0"/>
          </a:p>
          <a:p>
            <a:endParaRPr lang="en-GB" sz="8000" dirty="0"/>
          </a:p>
          <a:p>
            <a:endParaRPr lang="en-GB" sz="8000" dirty="0"/>
          </a:p>
          <a:p>
            <a:endParaRPr lang="en-GB" sz="8000" dirty="0"/>
          </a:p>
          <a:p>
            <a:endParaRPr lang="en-GB" sz="8000" dirty="0"/>
          </a:p>
          <a:p>
            <a:endParaRPr lang="en-GB" dirty="0"/>
          </a:p>
          <a:p>
            <a:endParaRPr lang="en-GB" dirty="0"/>
          </a:p>
          <a:p>
            <a:endParaRPr lang="en-GB" dirty="0"/>
          </a:p>
          <a:p>
            <a:r>
              <a:rPr lang="en-GB" dirty="0"/>
              <a:t> </a:t>
            </a:r>
          </a:p>
          <a:p>
            <a:endParaRPr lang="en-GB" dirty="0"/>
          </a:p>
          <a:p>
            <a:endParaRPr lang="en-GB" dirty="0"/>
          </a:p>
          <a:p>
            <a:endParaRPr lang="en-GB" dirty="0"/>
          </a:p>
          <a:p>
            <a:endParaRPr lang="en-GB" dirty="0"/>
          </a:p>
          <a:p>
            <a:endParaRPr lang="en-GB" dirty="0"/>
          </a:p>
          <a:p>
            <a:endParaRPr lang="en-GB" dirty="0"/>
          </a:p>
          <a:p>
            <a:endParaRPr lang="en-GB" dirty="0"/>
          </a:p>
          <a:p>
            <a:r>
              <a:rPr lang="en-GB" dirty="0"/>
              <a:t>	</a:t>
            </a:r>
          </a:p>
        </p:txBody>
      </p:sp>
      <p:pic>
        <p:nvPicPr>
          <p:cNvPr id="6" name="Content Placeholder 5" descr="Text, whiteboard&#10;&#10;Description automatically generated">
            <a:extLst>
              <a:ext uri="{FF2B5EF4-FFF2-40B4-BE49-F238E27FC236}">
                <a16:creationId xmlns:a16="http://schemas.microsoft.com/office/drawing/2014/main" id="{C09F1992-8154-4B62-ACEF-A0FAF67862F8}"/>
              </a:ext>
            </a:extLst>
          </p:cNvPr>
          <p:cNvPicPr>
            <a:picLocks noGrp="1" noChangeAspect="1"/>
          </p:cNvPicPr>
          <p:nvPr>
            <p:ph idx="1"/>
          </p:nvPr>
        </p:nvPicPr>
        <p:blipFill>
          <a:blip r:embed="rId3"/>
          <a:stretch>
            <a:fillRect/>
          </a:stretch>
        </p:blipFill>
        <p:spPr>
          <a:xfrm>
            <a:off x="4897437" y="838200"/>
            <a:ext cx="3320588" cy="3583329"/>
          </a:xfrm>
        </p:spPr>
      </p:pic>
      <p:sp>
        <p:nvSpPr>
          <p:cNvPr id="8" name="Title 1">
            <a:extLst>
              <a:ext uri="{FF2B5EF4-FFF2-40B4-BE49-F238E27FC236}">
                <a16:creationId xmlns:a16="http://schemas.microsoft.com/office/drawing/2014/main" id="{DF7E2140-9373-491C-8EBF-E60737B6DFC7}"/>
              </a:ext>
            </a:extLst>
          </p:cNvPr>
          <p:cNvSpPr>
            <a:spLocks noGrp="1"/>
          </p:cNvSpPr>
          <p:nvPr>
            <p:ph type="title"/>
          </p:nvPr>
        </p:nvSpPr>
        <p:spPr>
          <a:xfrm>
            <a:off x="447675" y="242887"/>
            <a:ext cx="3008313" cy="729570"/>
          </a:xfrm>
        </p:spPr>
        <p:txBody>
          <a:bodyPr>
            <a:noAutofit/>
          </a:bodyPr>
          <a:lstStyle/>
          <a:p>
            <a:pPr algn="ctr"/>
            <a:r>
              <a:rPr lang="en-US" sz="2800" dirty="0"/>
              <a:t>T</a:t>
            </a:r>
            <a:r>
              <a:rPr lang="en-GB" sz="2800" dirty="0"/>
              <a:t>he H Factor </a:t>
            </a:r>
          </a:p>
        </p:txBody>
      </p:sp>
    </p:spTree>
    <p:extLst>
      <p:ext uri="{BB962C8B-B14F-4D97-AF65-F5344CB8AC3E}">
        <p14:creationId xmlns:p14="http://schemas.microsoft.com/office/powerpoint/2010/main" val="2481339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 letter&#10;&#10;Description automatically generated">
            <a:extLst>
              <a:ext uri="{FF2B5EF4-FFF2-40B4-BE49-F238E27FC236}">
                <a16:creationId xmlns:a16="http://schemas.microsoft.com/office/drawing/2014/main" id="{7050CF39-1DAD-4AA0-9491-6590E1D95C28}"/>
              </a:ext>
            </a:extLst>
          </p:cNvPr>
          <p:cNvPicPr>
            <a:picLocks noGrp="1" noChangeAspect="1"/>
          </p:cNvPicPr>
          <p:nvPr>
            <p:ph idx="1"/>
          </p:nvPr>
        </p:nvPicPr>
        <p:blipFill>
          <a:blip r:embed="rId3"/>
          <a:stretch>
            <a:fillRect/>
          </a:stretch>
        </p:blipFill>
        <p:spPr>
          <a:xfrm>
            <a:off x="4567046" y="534390"/>
            <a:ext cx="3127757" cy="4275116"/>
          </a:xfrm>
          <a:noFill/>
        </p:spPr>
      </p:pic>
      <p:sp>
        <p:nvSpPr>
          <p:cNvPr id="6" name="Text Placeholder 5">
            <a:extLst>
              <a:ext uri="{FF2B5EF4-FFF2-40B4-BE49-F238E27FC236}">
                <a16:creationId xmlns:a16="http://schemas.microsoft.com/office/drawing/2014/main" id="{A9EFB5FE-4A59-46E6-AE42-66F3719D8C49}"/>
              </a:ext>
            </a:extLst>
          </p:cNvPr>
          <p:cNvSpPr>
            <a:spLocks noGrp="1"/>
          </p:cNvSpPr>
          <p:nvPr>
            <p:ph type="body" sz="half" idx="2"/>
          </p:nvPr>
        </p:nvSpPr>
        <p:spPr>
          <a:xfrm>
            <a:off x="587829" y="912799"/>
            <a:ext cx="3600449" cy="3518297"/>
          </a:xfrm>
        </p:spPr>
        <p:txBody>
          <a:bodyPr>
            <a:normAutofit fontScale="92500" lnSpcReduction="10000"/>
          </a:bodyPr>
          <a:lstStyle/>
          <a:p>
            <a:r>
              <a:rPr lang="en-GB" dirty="0"/>
              <a:t> </a:t>
            </a:r>
          </a:p>
          <a:p>
            <a:pPr algn="ctr"/>
            <a:r>
              <a:rPr lang="en-GB" sz="2200" b="1" dirty="0">
                <a:latin typeface="Bariol" panose="02000506040000020003" pitchFamily="50" charset="0"/>
              </a:rPr>
              <a:t>Health and Housing Champion</a:t>
            </a:r>
            <a:endParaRPr lang="en-GB" sz="2200" b="1" dirty="0"/>
          </a:p>
          <a:p>
            <a:r>
              <a:rPr lang="en-GB" sz="2200" b="1" dirty="0">
                <a:latin typeface="Bariol" panose="02000506040000020003" pitchFamily="50" charset="0"/>
              </a:rPr>
              <a:t>Aneurin Bevan 1897 – 1960</a:t>
            </a:r>
          </a:p>
          <a:p>
            <a:r>
              <a:rPr lang="en-GB" sz="2400" b="1" i="1" dirty="0">
                <a:solidFill>
                  <a:schemeClr val="accent4"/>
                </a:solidFill>
              </a:rPr>
              <a:t>Illness is neither an indulgence for which people have to pay , nor an offence for which they should be penalised , but is a misfortune the cost of which should be shared by the community  </a:t>
            </a:r>
            <a:r>
              <a:rPr lang="en-GB" sz="2400" dirty="0">
                <a:solidFill>
                  <a:schemeClr val="accent4"/>
                </a:solidFill>
              </a:rPr>
              <a:t>. </a:t>
            </a:r>
          </a:p>
          <a:p>
            <a:r>
              <a:rPr lang="en-GB" sz="2200" b="1" dirty="0"/>
              <a:t>Bevan 1952</a:t>
            </a:r>
          </a:p>
        </p:txBody>
      </p:sp>
      <p:sp>
        <p:nvSpPr>
          <p:cNvPr id="7" name="Title 1">
            <a:extLst>
              <a:ext uri="{FF2B5EF4-FFF2-40B4-BE49-F238E27FC236}">
                <a16:creationId xmlns:a16="http://schemas.microsoft.com/office/drawing/2014/main" id="{5B6DAD48-616D-417B-9832-57808F34FDC1}"/>
              </a:ext>
            </a:extLst>
          </p:cNvPr>
          <p:cNvSpPr txBox="1">
            <a:spLocks/>
          </p:cNvSpPr>
          <p:nvPr/>
        </p:nvSpPr>
        <p:spPr>
          <a:xfrm>
            <a:off x="447675" y="242887"/>
            <a:ext cx="3008313" cy="177327"/>
          </a:xfrm>
          <a:prstGeom prst="rect">
            <a:avLst/>
          </a:prstGeom>
        </p:spPr>
        <p:txBody>
          <a:bodyPr vert="horz" lIns="0" tIns="0" rIns="0" bIns="0" rtlCol="0" anchor="b">
            <a:noAutofit/>
          </a:bodyPr>
          <a:lstStyle>
            <a:lvl1pPr algn="l" defTabSz="457200" rtl="0" eaLnBrk="1" latinLnBrk="0" hangingPunct="1">
              <a:lnSpc>
                <a:spcPts val="3600"/>
              </a:lnSpc>
              <a:spcBef>
                <a:spcPct val="0"/>
              </a:spcBef>
              <a:buNone/>
              <a:defRPr sz="2000" b="1" i="0" kern="1200" baseline="0">
                <a:solidFill>
                  <a:schemeClr val="tx1"/>
                </a:solidFill>
                <a:latin typeface="Bariol"/>
                <a:ea typeface="+mj-ea"/>
                <a:cs typeface="+mj-cs"/>
              </a:defRPr>
            </a:lvl1pPr>
          </a:lstStyle>
          <a:p>
            <a:r>
              <a:rPr lang="en-GB" sz="1400" dirty="0"/>
              <a:t>Stronger Communities  </a:t>
            </a:r>
          </a:p>
        </p:txBody>
      </p:sp>
    </p:spTree>
    <p:extLst>
      <p:ext uri="{BB962C8B-B14F-4D97-AF65-F5344CB8AC3E}">
        <p14:creationId xmlns:p14="http://schemas.microsoft.com/office/powerpoint/2010/main" val="1064783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49B9FC4-96A6-4436-80A0-AAE6F807DCAE}"/>
              </a:ext>
            </a:extLst>
          </p:cNvPr>
          <p:cNvSpPr>
            <a:spLocks noGrp="1"/>
          </p:cNvSpPr>
          <p:nvPr>
            <p:ph type="body" idx="1"/>
          </p:nvPr>
        </p:nvSpPr>
        <p:spPr>
          <a:xfrm>
            <a:off x="457200" y="998935"/>
            <a:ext cx="4040188" cy="479822"/>
          </a:xfrm>
        </p:spPr>
        <p:txBody>
          <a:bodyPr>
            <a:normAutofit/>
          </a:bodyPr>
          <a:lstStyle/>
          <a:p>
            <a:r>
              <a:rPr lang="en-GB" sz="2800" dirty="0">
                <a:latin typeface="Bariol" panose="02000506040000020003" pitchFamily="50" charset="0"/>
              </a:rPr>
              <a:t>Operating Environment </a:t>
            </a:r>
          </a:p>
        </p:txBody>
      </p:sp>
      <p:pic>
        <p:nvPicPr>
          <p:cNvPr id="9" name="Content Placeholder 8" descr="A picture containing table&#10;&#10;Description automatically generated">
            <a:extLst>
              <a:ext uri="{FF2B5EF4-FFF2-40B4-BE49-F238E27FC236}">
                <a16:creationId xmlns:a16="http://schemas.microsoft.com/office/drawing/2014/main" id="{923BEFA6-2AC9-45BA-B0B4-5D158BC3DC39}"/>
              </a:ext>
            </a:extLst>
          </p:cNvPr>
          <p:cNvPicPr>
            <a:picLocks noGrp="1" noChangeAspect="1"/>
          </p:cNvPicPr>
          <p:nvPr>
            <p:ph sz="half" idx="2"/>
          </p:nvPr>
        </p:nvPicPr>
        <p:blipFill>
          <a:blip r:embed="rId3"/>
          <a:stretch>
            <a:fillRect/>
          </a:stretch>
        </p:blipFill>
        <p:spPr>
          <a:xfrm>
            <a:off x="457200" y="1783686"/>
            <a:ext cx="3654468" cy="2772000"/>
          </a:xfrm>
        </p:spPr>
      </p:pic>
      <p:sp>
        <p:nvSpPr>
          <p:cNvPr id="6" name="Text Placeholder 5">
            <a:extLst>
              <a:ext uri="{FF2B5EF4-FFF2-40B4-BE49-F238E27FC236}">
                <a16:creationId xmlns:a16="http://schemas.microsoft.com/office/drawing/2014/main" id="{DEB55CF1-D125-4CDE-B30A-B6FB082EBF7A}"/>
              </a:ext>
            </a:extLst>
          </p:cNvPr>
          <p:cNvSpPr>
            <a:spLocks noGrp="1"/>
          </p:cNvSpPr>
          <p:nvPr>
            <p:ph type="body" sz="quarter" idx="3"/>
          </p:nvPr>
        </p:nvSpPr>
        <p:spPr>
          <a:xfrm>
            <a:off x="4645026" y="998935"/>
            <a:ext cx="4041775" cy="479822"/>
          </a:xfrm>
        </p:spPr>
        <p:txBody>
          <a:bodyPr>
            <a:normAutofit/>
          </a:bodyPr>
          <a:lstStyle/>
          <a:p>
            <a:r>
              <a:rPr lang="en-GB" sz="2800" dirty="0">
                <a:latin typeface="Bariol" panose="02000506040000020003" pitchFamily="50" charset="0"/>
              </a:rPr>
              <a:t>Social Housing</a:t>
            </a:r>
          </a:p>
        </p:txBody>
      </p:sp>
      <p:pic>
        <p:nvPicPr>
          <p:cNvPr id="11" name="Content Placeholder 10" descr="A picture containing text, newspaper, booth&#10;&#10;Description automatically generated">
            <a:extLst>
              <a:ext uri="{FF2B5EF4-FFF2-40B4-BE49-F238E27FC236}">
                <a16:creationId xmlns:a16="http://schemas.microsoft.com/office/drawing/2014/main" id="{812F3BC7-C5A9-49B2-A1B9-62394C956349}"/>
              </a:ext>
            </a:extLst>
          </p:cNvPr>
          <p:cNvPicPr>
            <a:picLocks noGrp="1" noChangeAspect="1"/>
          </p:cNvPicPr>
          <p:nvPr>
            <p:ph sz="quarter" idx="4"/>
          </p:nvPr>
        </p:nvPicPr>
        <p:blipFill>
          <a:blip r:embed="rId4"/>
          <a:stretch>
            <a:fillRect/>
          </a:stretch>
        </p:blipFill>
        <p:spPr>
          <a:xfrm>
            <a:off x="4645023" y="1873686"/>
            <a:ext cx="4229055" cy="2592000"/>
          </a:xfrm>
        </p:spPr>
      </p:pic>
      <p:sp>
        <p:nvSpPr>
          <p:cNvPr id="10" name="Title 1">
            <a:extLst>
              <a:ext uri="{FF2B5EF4-FFF2-40B4-BE49-F238E27FC236}">
                <a16:creationId xmlns:a16="http://schemas.microsoft.com/office/drawing/2014/main" id="{3FA32672-031B-4D7D-834A-A6913D3B35CE}"/>
              </a:ext>
            </a:extLst>
          </p:cNvPr>
          <p:cNvSpPr>
            <a:spLocks noGrp="1"/>
          </p:cNvSpPr>
          <p:nvPr>
            <p:ph type="title"/>
          </p:nvPr>
        </p:nvSpPr>
        <p:spPr>
          <a:xfrm>
            <a:off x="447675" y="242887"/>
            <a:ext cx="3008313" cy="177327"/>
          </a:xfrm>
        </p:spPr>
        <p:txBody>
          <a:bodyPr>
            <a:noAutofit/>
          </a:bodyPr>
          <a:lstStyle/>
          <a:p>
            <a:r>
              <a:rPr lang="en-GB" sz="1000" dirty="0"/>
              <a:t>Health Hope Happiness </a:t>
            </a:r>
          </a:p>
        </p:txBody>
      </p:sp>
    </p:spTree>
    <p:extLst>
      <p:ext uri="{BB962C8B-B14F-4D97-AF65-F5344CB8AC3E}">
        <p14:creationId xmlns:p14="http://schemas.microsoft.com/office/powerpoint/2010/main" val="42720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2E61E36-A616-43C9-84C7-20AF13E1AF8D}"/>
              </a:ext>
            </a:extLst>
          </p:cNvPr>
          <p:cNvSpPr>
            <a:spLocks noGrp="1"/>
          </p:cNvSpPr>
          <p:nvPr>
            <p:ph sz="half" idx="2"/>
          </p:nvPr>
        </p:nvSpPr>
        <p:spPr>
          <a:xfrm>
            <a:off x="457200" y="2347195"/>
            <a:ext cx="4040188" cy="2279920"/>
          </a:xfrm>
        </p:spPr>
        <p:txBody>
          <a:bodyPr>
            <a:normAutofit fontScale="25000" lnSpcReduction="20000"/>
          </a:bodyPr>
          <a:lstStyle/>
          <a:p>
            <a:pPr marL="0" indent="0">
              <a:lnSpc>
                <a:spcPct val="90000"/>
              </a:lnSpc>
              <a:buNone/>
            </a:pPr>
            <a:r>
              <a:rPr lang="en-GB" sz="1700" b="1" dirty="0"/>
              <a:t> </a:t>
            </a:r>
            <a:endParaRPr lang="en-GB" sz="5600" b="1" dirty="0">
              <a:solidFill>
                <a:srgbClr val="002060"/>
              </a:solidFill>
              <a:latin typeface="Arial" panose="020B0604020202020204" pitchFamily="34" charset="0"/>
              <a:cs typeface="Arial" panose="020B0604020202020204" pitchFamily="34" charset="0"/>
            </a:endParaRPr>
          </a:p>
          <a:p>
            <a:pPr>
              <a:lnSpc>
                <a:spcPct val="120000"/>
              </a:lnSpc>
              <a:spcBef>
                <a:spcPts val="0"/>
              </a:spcBef>
              <a:buFont typeface="Arial" panose="020B0604020202020204" pitchFamily="34" charset="0"/>
              <a:buChar char="•"/>
            </a:pPr>
            <a:r>
              <a:rPr lang="en-GB" sz="5600" b="1" dirty="0">
                <a:latin typeface="Arial" panose="020B0604020202020204" pitchFamily="34" charset="0"/>
                <a:cs typeface="Arial" panose="020B0604020202020204" pitchFamily="34" charset="0"/>
              </a:rPr>
              <a:t>34% </a:t>
            </a:r>
            <a:r>
              <a:rPr lang="en-GB" sz="5600" dirty="0">
                <a:latin typeface="Arial" panose="020B0604020202020204" pitchFamily="34" charset="0"/>
                <a:cs typeface="Arial" panose="020B0604020202020204" pitchFamily="34" charset="0"/>
              </a:rPr>
              <a:t>of people who live in </a:t>
            </a:r>
            <a:r>
              <a:rPr lang="en-GB" sz="5600" b="1" dirty="0">
                <a:latin typeface="Arial" panose="020B0604020202020204" pitchFamily="34" charset="0"/>
                <a:cs typeface="Arial" panose="020B0604020202020204" pitchFamily="34" charset="0"/>
              </a:rPr>
              <a:t>social</a:t>
            </a:r>
            <a:r>
              <a:rPr lang="en-GB" sz="5600" dirty="0">
                <a:latin typeface="Arial" panose="020B0604020202020204" pitchFamily="34" charset="0"/>
                <a:cs typeface="Arial" panose="020B0604020202020204" pitchFamily="34" charset="0"/>
              </a:rPr>
              <a:t> </a:t>
            </a:r>
            <a:r>
              <a:rPr lang="en-GB" sz="5600" b="1" dirty="0">
                <a:latin typeface="Arial" panose="020B0604020202020204" pitchFamily="34" charset="0"/>
                <a:cs typeface="Arial" panose="020B0604020202020204" pitchFamily="34" charset="0"/>
              </a:rPr>
              <a:t>housing</a:t>
            </a:r>
            <a:r>
              <a:rPr lang="en-GB" sz="5600" dirty="0">
                <a:latin typeface="Arial" panose="020B0604020202020204" pitchFamily="34" charset="0"/>
                <a:cs typeface="Arial" panose="020B0604020202020204" pitchFamily="34" charset="0"/>
              </a:rPr>
              <a:t> are  impacted by a long-term health condition or disability </a:t>
            </a:r>
          </a:p>
          <a:p>
            <a:pPr>
              <a:lnSpc>
                <a:spcPct val="120000"/>
              </a:lnSpc>
              <a:spcBef>
                <a:spcPts val="0"/>
              </a:spcBef>
              <a:buFont typeface="Arial" panose="020B0604020202020204" pitchFamily="34" charset="0"/>
              <a:buChar char="•"/>
            </a:pPr>
            <a:endParaRPr lang="en-GB" sz="5600" dirty="0">
              <a:latin typeface="Arial" panose="020B0604020202020204" pitchFamily="34" charset="0"/>
              <a:cs typeface="Arial" panose="020B0604020202020204" pitchFamily="34" charset="0"/>
            </a:endParaRPr>
          </a:p>
          <a:p>
            <a:pPr>
              <a:lnSpc>
                <a:spcPct val="120000"/>
              </a:lnSpc>
              <a:spcBef>
                <a:spcPts val="0"/>
              </a:spcBef>
              <a:buFont typeface="Arial" panose="020B0604020202020204" pitchFamily="34" charset="0"/>
              <a:buChar char="•"/>
            </a:pPr>
            <a:r>
              <a:rPr lang="en-GB" sz="5600" dirty="0">
                <a:latin typeface="Arial" panose="020B0604020202020204" pitchFamily="34" charset="0"/>
                <a:cs typeface="Arial" panose="020B0604020202020204" pitchFamily="34" charset="0"/>
              </a:rPr>
              <a:t>Leading to a </a:t>
            </a:r>
            <a:r>
              <a:rPr lang="en-GB" sz="5600" b="1" dirty="0">
                <a:latin typeface="Arial" panose="020B0604020202020204" pitchFamily="34" charset="0"/>
                <a:cs typeface="Arial" panose="020B0604020202020204" pitchFamily="34" charset="0"/>
              </a:rPr>
              <a:t>lower life expectancy </a:t>
            </a:r>
            <a:r>
              <a:rPr lang="en-GB" sz="5600" dirty="0">
                <a:latin typeface="Arial" panose="020B0604020202020204" pitchFamily="34" charset="0"/>
                <a:cs typeface="Arial" panose="020B0604020202020204" pitchFamily="34" charset="0"/>
              </a:rPr>
              <a:t>, a lower healthy life expectancy and an </a:t>
            </a:r>
            <a:r>
              <a:rPr lang="en-GB" sz="5600" b="1" dirty="0">
                <a:latin typeface="Arial" panose="020B0604020202020204" pitchFamily="34" charset="0"/>
                <a:cs typeface="Arial" panose="020B0604020202020204" pitchFamily="34" charset="0"/>
              </a:rPr>
              <a:t>overuse</a:t>
            </a:r>
            <a:r>
              <a:rPr lang="en-GB" sz="5600" dirty="0">
                <a:latin typeface="Arial" panose="020B0604020202020204" pitchFamily="34" charset="0"/>
                <a:cs typeface="Arial" panose="020B0604020202020204" pitchFamily="34" charset="0"/>
              </a:rPr>
              <a:t> and </a:t>
            </a:r>
            <a:r>
              <a:rPr lang="en-GB" sz="5600" b="1" dirty="0">
                <a:latin typeface="Arial" panose="020B0604020202020204" pitchFamily="34" charset="0"/>
                <a:cs typeface="Arial" panose="020B0604020202020204" pitchFamily="34" charset="0"/>
              </a:rPr>
              <a:t>over reliance </a:t>
            </a:r>
            <a:r>
              <a:rPr lang="en-GB" sz="5600" dirty="0">
                <a:latin typeface="Arial" panose="020B0604020202020204" pitchFamily="34" charset="0"/>
                <a:cs typeface="Arial" panose="020B0604020202020204" pitchFamily="34" charset="0"/>
              </a:rPr>
              <a:t>upon primary care and acute services </a:t>
            </a:r>
            <a:r>
              <a:rPr lang="en-GB" sz="5600" b="1" dirty="0">
                <a:latin typeface="Arial" panose="020B0604020202020204" pitchFamily="34" charset="0"/>
                <a:cs typeface="Arial" panose="020B0604020202020204" pitchFamily="34" charset="0"/>
              </a:rPr>
              <a:t>Kings Fund 2019</a:t>
            </a:r>
            <a:endParaRPr lang="en-GB" sz="5600" b="1" dirty="0">
              <a:solidFill>
                <a:srgbClr val="002060"/>
              </a:solidFill>
              <a:latin typeface="Arial" panose="020B0604020202020204" pitchFamily="34" charset="0"/>
              <a:cs typeface="Arial" panose="020B0604020202020204" pitchFamily="34" charset="0"/>
            </a:endParaRPr>
          </a:p>
          <a:p>
            <a:pPr marL="0" indent="0">
              <a:lnSpc>
                <a:spcPct val="90000"/>
              </a:lnSpc>
              <a:buNone/>
            </a:pPr>
            <a:endParaRPr lang="en-GB" sz="1700" dirty="0"/>
          </a:p>
        </p:txBody>
      </p:sp>
      <p:sp>
        <p:nvSpPr>
          <p:cNvPr id="15" name="Text Placeholder 4">
            <a:extLst>
              <a:ext uri="{FF2B5EF4-FFF2-40B4-BE49-F238E27FC236}">
                <a16:creationId xmlns:a16="http://schemas.microsoft.com/office/drawing/2014/main" id="{492A8793-A742-4F49-8FA8-4F67F666C64C}"/>
              </a:ext>
            </a:extLst>
          </p:cNvPr>
          <p:cNvSpPr>
            <a:spLocks noGrp="1"/>
          </p:cNvSpPr>
          <p:nvPr>
            <p:ph type="body" sz="quarter" idx="3"/>
          </p:nvPr>
        </p:nvSpPr>
        <p:spPr>
          <a:xfrm>
            <a:off x="4645026" y="914401"/>
            <a:ext cx="4041775" cy="451262"/>
          </a:xfrm>
        </p:spPr>
        <p:txBody>
          <a:bodyPr>
            <a:normAutofit/>
          </a:bodyPr>
          <a:lstStyle/>
          <a:p>
            <a:r>
              <a:rPr lang="en-US" dirty="0"/>
              <a:t>  </a:t>
            </a:r>
            <a:endParaRPr lang="en-US" dirty="0">
              <a:solidFill>
                <a:srgbClr val="002060"/>
              </a:solidFill>
            </a:endParaRPr>
          </a:p>
        </p:txBody>
      </p:sp>
      <p:pic>
        <p:nvPicPr>
          <p:cNvPr id="24" name="Content Placeholder 23" descr="Icon&#10;&#10;Description automatically generated">
            <a:extLst>
              <a:ext uri="{FF2B5EF4-FFF2-40B4-BE49-F238E27FC236}">
                <a16:creationId xmlns:a16="http://schemas.microsoft.com/office/drawing/2014/main" id="{A7453BEA-6C4D-4CD6-8FFE-65B691CCEF81}"/>
              </a:ext>
            </a:extLst>
          </p:cNvPr>
          <p:cNvPicPr>
            <a:picLocks noGrp="1" noChangeAspect="1"/>
          </p:cNvPicPr>
          <p:nvPr>
            <p:ph sz="quarter" idx="4"/>
          </p:nvPr>
        </p:nvPicPr>
        <p:blipFill>
          <a:blip r:embed="rId3"/>
          <a:stretch>
            <a:fillRect/>
          </a:stretch>
        </p:blipFill>
        <p:spPr>
          <a:xfrm>
            <a:off x="5232200" y="1638796"/>
            <a:ext cx="2985525" cy="2583316"/>
          </a:xfrm>
        </p:spPr>
      </p:pic>
      <p:sp>
        <p:nvSpPr>
          <p:cNvPr id="11" name="Title 1">
            <a:extLst>
              <a:ext uri="{FF2B5EF4-FFF2-40B4-BE49-F238E27FC236}">
                <a16:creationId xmlns:a16="http://schemas.microsoft.com/office/drawing/2014/main" id="{3F854D61-589F-4CE1-8176-C9607351C8B1}"/>
              </a:ext>
            </a:extLst>
          </p:cNvPr>
          <p:cNvSpPr>
            <a:spLocks noGrp="1"/>
          </p:cNvSpPr>
          <p:nvPr>
            <p:ph type="title"/>
          </p:nvPr>
        </p:nvSpPr>
        <p:spPr>
          <a:xfrm>
            <a:off x="447675" y="242887"/>
            <a:ext cx="3008313" cy="177327"/>
          </a:xfrm>
        </p:spPr>
        <p:txBody>
          <a:bodyPr>
            <a:noAutofit/>
          </a:bodyPr>
          <a:lstStyle/>
          <a:p>
            <a:r>
              <a:rPr lang="en-GB" sz="1000" dirty="0"/>
              <a:t>Health Hope Happiness </a:t>
            </a:r>
          </a:p>
        </p:txBody>
      </p:sp>
      <p:sp>
        <p:nvSpPr>
          <p:cNvPr id="8" name="TextBox 7">
            <a:extLst>
              <a:ext uri="{FF2B5EF4-FFF2-40B4-BE49-F238E27FC236}">
                <a16:creationId xmlns:a16="http://schemas.microsoft.com/office/drawing/2014/main" id="{46805A3D-354B-4FFB-8214-5EFCAADA3046}"/>
              </a:ext>
            </a:extLst>
          </p:cNvPr>
          <p:cNvSpPr txBox="1"/>
          <p:nvPr/>
        </p:nvSpPr>
        <p:spPr>
          <a:xfrm>
            <a:off x="447675" y="914401"/>
            <a:ext cx="4543425" cy="1029705"/>
          </a:xfrm>
          <a:prstGeom prst="rect">
            <a:avLst/>
          </a:prstGeom>
          <a:noFill/>
        </p:spPr>
        <p:txBody>
          <a:bodyPr wrap="square" rtlCol="0">
            <a:spAutoFit/>
          </a:bodyPr>
          <a:lstStyle/>
          <a:p>
            <a:pPr>
              <a:lnSpc>
                <a:spcPct val="150000"/>
              </a:lnSpc>
            </a:pPr>
            <a:r>
              <a:rPr lang="en-GB" sz="1600" b="1" dirty="0">
                <a:solidFill>
                  <a:srgbClr val="002060"/>
                </a:solidFill>
                <a:latin typeface="Bariol" panose="02000506040000020003" pitchFamily="50" charset="0"/>
              </a:rPr>
              <a:t>Operating Environment Social Housing</a:t>
            </a:r>
            <a:endParaRPr lang="en-GB" b="1" dirty="0">
              <a:solidFill>
                <a:srgbClr val="002060"/>
              </a:solidFill>
              <a:latin typeface="Bariol" panose="02000506040000020003" pitchFamily="50" charset="0"/>
            </a:endParaRPr>
          </a:p>
          <a:p>
            <a:pPr>
              <a:lnSpc>
                <a:spcPct val="150000"/>
              </a:lnSpc>
            </a:pPr>
            <a:r>
              <a:rPr lang="en-GB" sz="2800" b="1" dirty="0">
                <a:solidFill>
                  <a:srgbClr val="002060"/>
                </a:solidFill>
                <a:latin typeface="Bariol" panose="02000506040000020003" pitchFamily="50" charset="0"/>
              </a:rPr>
              <a:t>Mind The Gap</a:t>
            </a:r>
          </a:p>
        </p:txBody>
      </p:sp>
    </p:spTree>
    <p:extLst>
      <p:ext uri="{BB962C8B-B14F-4D97-AF65-F5344CB8AC3E}">
        <p14:creationId xmlns:p14="http://schemas.microsoft.com/office/powerpoint/2010/main" val="2024910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7A25D7B-3E43-A364-3BA5-8710DB7F3C8F}"/>
              </a:ext>
            </a:extLst>
          </p:cNvPr>
          <p:cNvSpPr>
            <a:spLocks noGrp="1"/>
          </p:cNvSpPr>
          <p:nvPr>
            <p:ph type="title"/>
          </p:nvPr>
        </p:nvSpPr>
        <p:spPr>
          <a:xfrm>
            <a:off x="457200" y="205979"/>
            <a:ext cx="8229600" cy="638083"/>
          </a:xfrm>
        </p:spPr>
        <p:txBody>
          <a:bodyPr/>
          <a:lstStyle/>
          <a:p>
            <a:r>
              <a:rPr lang="en-US" dirty="0"/>
              <a:t>Health Inequalities </a:t>
            </a:r>
          </a:p>
        </p:txBody>
      </p:sp>
      <p:sp>
        <p:nvSpPr>
          <p:cNvPr id="18" name="Text Placeholder 2">
            <a:extLst>
              <a:ext uri="{FF2B5EF4-FFF2-40B4-BE49-F238E27FC236}">
                <a16:creationId xmlns:a16="http://schemas.microsoft.com/office/drawing/2014/main" id="{BED946FC-C869-E9B3-F098-22DA6A1A0BF9}"/>
              </a:ext>
            </a:extLst>
          </p:cNvPr>
          <p:cNvSpPr>
            <a:spLocks noGrp="1"/>
          </p:cNvSpPr>
          <p:nvPr>
            <p:ph type="body" idx="1"/>
          </p:nvPr>
        </p:nvSpPr>
        <p:spPr>
          <a:xfrm>
            <a:off x="457200" y="685802"/>
            <a:ext cx="4040188" cy="597875"/>
          </a:xfrm>
        </p:spPr>
        <p:txBody>
          <a:bodyPr>
            <a:normAutofit/>
          </a:bodyPr>
          <a:lstStyle/>
          <a:p>
            <a:r>
              <a:rPr lang="en-US" sz="2800" dirty="0"/>
              <a:t>Marmot Review 2019</a:t>
            </a:r>
          </a:p>
        </p:txBody>
      </p:sp>
      <p:sp>
        <p:nvSpPr>
          <p:cNvPr id="15" name="Content Placeholder 3">
            <a:extLst>
              <a:ext uri="{FF2B5EF4-FFF2-40B4-BE49-F238E27FC236}">
                <a16:creationId xmlns:a16="http://schemas.microsoft.com/office/drawing/2014/main" id="{DAEFEEA3-87E6-77CF-B02E-A2D252B89EC9}"/>
              </a:ext>
            </a:extLst>
          </p:cNvPr>
          <p:cNvSpPr>
            <a:spLocks noGrp="1"/>
          </p:cNvSpPr>
          <p:nvPr>
            <p:ph sz="half" idx="2"/>
          </p:nvPr>
        </p:nvSpPr>
        <p:spPr>
          <a:xfrm>
            <a:off x="457200" y="1323885"/>
            <a:ext cx="4040188" cy="3613635"/>
          </a:xfrm>
        </p:spPr>
        <p:txBody>
          <a:bodyPr>
            <a:normAutofit fontScale="70000" lnSpcReduction="20000"/>
          </a:bodyPr>
          <a:lstStyle/>
          <a:p>
            <a:endParaRPr lang="en-US" dirty="0"/>
          </a:p>
          <a:p>
            <a:endParaRPr lang="en-US" sz="7200" dirty="0"/>
          </a:p>
          <a:p>
            <a:pPr marL="0" indent="0">
              <a:buNone/>
            </a:pPr>
            <a:r>
              <a:rPr lang="en-US" sz="7200" dirty="0"/>
              <a:t> </a:t>
            </a:r>
          </a:p>
          <a:p>
            <a:pPr marL="0" indent="0">
              <a:buNone/>
            </a:pPr>
            <a:endParaRPr lang="en-US" sz="3600" dirty="0"/>
          </a:p>
          <a:p>
            <a:pPr marL="0" indent="0">
              <a:buNone/>
            </a:pPr>
            <a:endParaRPr lang="en-US" sz="3600" dirty="0"/>
          </a:p>
          <a:p>
            <a:endParaRPr lang="en-US" sz="3600" dirty="0"/>
          </a:p>
          <a:p>
            <a:endParaRPr lang="en-US" dirty="0"/>
          </a:p>
          <a:p>
            <a:pPr marL="0" indent="0">
              <a:buNone/>
            </a:pPr>
            <a:r>
              <a:rPr lang="en-US" dirty="0"/>
              <a:t> </a:t>
            </a:r>
          </a:p>
          <a:p>
            <a:endParaRPr lang="en-US" dirty="0"/>
          </a:p>
        </p:txBody>
      </p:sp>
      <p:sp>
        <p:nvSpPr>
          <p:cNvPr id="17" name="Text Placeholder 4">
            <a:extLst>
              <a:ext uri="{FF2B5EF4-FFF2-40B4-BE49-F238E27FC236}">
                <a16:creationId xmlns:a16="http://schemas.microsoft.com/office/drawing/2014/main" id="{2B3DC1A9-6BA3-DA79-1F01-0E3E64084687}"/>
              </a:ext>
            </a:extLst>
          </p:cNvPr>
          <p:cNvSpPr>
            <a:spLocks noGrp="1"/>
          </p:cNvSpPr>
          <p:nvPr>
            <p:ph type="body" sz="quarter" idx="3"/>
          </p:nvPr>
        </p:nvSpPr>
        <p:spPr>
          <a:xfrm>
            <a:off x="4645026" y="1151335"/>
            <a:ext cx="4041775" cy="479822"/>
          </a:xfrm>
        </p:spPr>
        <p:txBody>
          <a:bodyPr>
            <a:normAutofit/>
          </a:bodyPr>
          <a:lstStyle/>
          <a:p>
            <a:r>
              <a:rPr lang="en-US" dirty="0"/>
              <a:t> </a:t>
            </a:r>
          </a:p>
        </p:txBody>
      </p:sp>
      <p:pic>
        <p:nvPicPr>
          <p:cNvPr id="9" name="Content Placeholder 8" descr="Timeline&#10;&#10;Description automatically generated">
            <a:extLst>
              <a:ext uri="{FF2B5EF4-FFF2-40B4-BE49-F238E27FC236}">
                <a16:creationId xmlns:a16="http://schemas.microsoft.com/office/drawing/2014/main" id="{220B28DF-5AF2-463A-8B29-832DF4EF9502}"/>
              </a:ext>
            </a:extLst>
          </p:cNvPr>
          <p:cNvPicPr>
            <a:picLocks noGrp="1" noChangeAspect="1"/>
          </p:cNvPicPr>
          <p:nvPr>
            <p:ph sz="quarter" idx="4"/>
          </p:nvPr>
        </p:nvPicPr>
        <p:blipFill>
          <a:blip r:embed="rId3"/>
          <a:stretch>
            <a:fillRect/>
          </a:stretch>
        </p:blipFill>
        <p:spPr>
          <a:xfrm>
            <a:off x="4645025" y="1508166"/>
            <a:ext cx="4041775" cy="3306365"/>
          </a:xfrm>
        </p:spPr>
      </p:pic>
      <p:pic>
        <p:nvPicPr>
          <p:cNvPr id="3" name="Picture 2" descr="Graphical user interface, application&#10;&#10;Description automatically generated">
            <a:extLst>
              <a:ext uri="{FF2B5EF4-FFF2-40B4-BE49-F238E27FC236}">
                <a16:creationId xmlns:a16="http://schemas.microsoft.com/office/drawing/2014/main" id="{F76E2458-6B26-4FFF-8882-BAABD4AD9665}"/>
              </a:ext>
            </a:extLst>
          </p:cNvPr>
          <p:cNvPicPr>
            <a:picLocks noChangeAspect="1"/>
          </p:cNvPicPr>
          <p:nvPr/>
        </p:nvPicPr>
        <p:blipFill>
          <a:blip r:embed="rId4"/>
          <a:stretch>
            <a:fillRect/>
          </a:stretch>
        </p:blipFill>
        <p:spPr>
          <a:xfrm>
            <a:off x="572984" y="1838324"/>
            <a:ext cx="3808619" cy="2246788"/>
          </a:xfrm>
          <a:prstGeom prst="rect">
            <a:avLst/>
          </a:prstGeom>
        </p:spPr>
      </p:pic>
    </p:spTree>
    <p:extLst>
      <p:ext uri="{BB962C8B-B14F-4D97-AF65-F5344CB8AC3E}">
        <p14:creationId xmlns:p14="http://schemas.microsoft.com/office/powerpoint/2010/main" val="2198860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6661FD-404A-4207-A365-F51F69CE4073}"/>
              </a:ext>
            </a:extLst>
          </p:cNvPr>
          <p:cNvSpPr/>
          <p:nvPr/>
        </p:nvSpPr>
        <p:spPr>
          <a:xfrm>
            <a:off x="192505" y="872641"/>
            <a:ext cx="8951495" cy="4493538"/>
          </a:xfrm>
          <a:prstGeom prst="rect">
            <a:avLst/>
          </a:prstGeom>
        </p:spPr>
        <p:txBody>
          <a:bodyPr wrap="square">
            <a:spAutoFit/>
          </a:bodyPr>
          <a:lstStyle/>
          <a:p>
            <a:pPr algn="ctr"/>
            <a:r>
              <a:rPr lang="en-GB" sz="2400" b="1" dirty="0">
                <a:solidFill>
                  <a:srgbClr val="002060"/>
                </a:solidFill>
                <a:latin typeface="Arial" panose="020B0604020202020204" pitchFamily="34" charset="0"/>
                <a:ea typeface="Times New Roman" panose="02020603050405020304" pitchFamily="18" charset="0"/>
              </a:rPr>
              <a:t>Wider Determinants   </a:t>
            </a:r>
          </a:p>
          <a:p>
            <a:endParaRPr lang="en-GB" sz="2400" i="1" dirty="0">
              <a:solidFill>
                <a:srgbClr val="002060"/>
              </a:solidFill>
              <a:latin typeface="Arial" panose="020B0604020202020204" pitchFamily="34" charset="0"/>
              <a:ea typeface="Times New Roman" panose="02020603050405020304" pitchFamily="18" charset="0"/>
            </a:endParaRPr>
          </a:p>
          <a:p>
            <a:r>
              <a:rPr lang="en-GB" sz="2400" i="1" dirty="0">
                <a:solidFill>
                  <a:srgbClr val="002060"/>
                </a:solidFill>
                <a:latin typeface="Arial" panose="020B0604020202020204" pitchFamily="34" charset="0"/>
                <a:ea typeface="Times New Roman" panose="02020603050405020304" pitchFamily="18" charset="0"/>
              </a:rPr>
              <a:t>Health inequalities are intrinsically linked to differences in social class and income. An increasing number of </a:t>
            </a:r>
            <a:r>
              <a:rPr lang="en-GB" sz="2400" b="1" i="1" dirty="0">
                <a:solidFill>
                  <a:srgbClr val="002060"/>
                </a:solidFill>
                <a:latin typeface="Arial" panose="020B0604020202020204" pitchFamily="34" charset="0"/>
                <a:ea typeface="Times New Roman" panose="02020603050405020304" pitchFamily="18" charset="0"/>
              </a:rPr>
              <a:t>social housing tenants </a:t>
            </a:r>
            <a:r>
              <a:rPr lang="en-GB" sz="2400" i="1" dirty="0">
                <a:solidFill>
                  <a:srgbClr val="002060"/>
                </a:solidFill>
                <a:latin typeface="Arial" panose="020B0604020202020204" pitchFamily="34" charset="0"/>
                <a:ea typeface="Times New Roman" panose="02020603050405020304" pitchFamily="18" charset="0"/>
              </a:rPr>
              <a:t>are adversely impacted by the wider determinants of health. Despite having the worst </a:t>
            </a:r>
            <a:r>
              <a:rPr lang="en-GB" sz="2400" b="1" i="1" dirty="0">
                <a:solidFill>
                  <a:srgbClr val="002060"/>
                </a:solidFill>
                <a:latin typeface="Arial" panose="020B0604020202020204" pitchFamily="34" charset="0"/>
                <a:ea typeface="Times New Roman" panose="02020603050405020304" pitchFamily="18" charset="0"/>
              </a:rPr>
              <a:t>health inequalities </a:t>
            </a:r>
            <a:r>
              <a:rPr lang="en-GB" sz="2400" i="1" dirty="0">
                <a:solidFill>
                  <a:srgbClr val="002060"/>
                </a:solidFill>
                <a:latin typeface="Arial" panose="020B0604020202020204" pitchFamily="34" charset="0"/>
                <a:ea typeface="Times New Roman" panose="02020603050405020304" pitchFamily="18" charset="0"/>
              </a:rPr>
              <a:t>they </a:t>
            </a:r>
            <a:r>
              <a:rPr lang="en-GB" sz="2400" b="1" i="1" dirty="0">
                <a:solidFill>
                  <a:srgbClr val="002060"/>
                </a:solidFill>
                <a:latin typeface="Arial" panose="020B0604020202020204" pitchFamily="34" charset="0"/>
                <a:ea typeface="Times New Roman" panose="02020603050405020304" pitchFamily="18" charset="0"/>
              </a:rPr>
              <a:t>often have the least access </a:t>
            </a:r>
            <a:r>
              <a:rPr lang="en-GB" sz="2400" i="1" dirty="0">
                <a:solidFill>
                  <a:srgbClr val="002060"/>
                </a:solidFill>
                <a:latin typeface="Arial" panose="020B0604020202020204" pitchFamily="34" charset="0"/>
                <a:ea typeface="Times New Roman" panose="02020603050405020304" pitchFamily="18" charset="0"/>
              </a:rPr>
              <a:t>to services.</a:t>
            </a:r>
          </a:p>
          <a:p>
            <a:endParaRPr lang="en-GB" sz="2400" i="1" dirty="0">
              <a:solidFill>
                <a:srgbClr val="002060"/>
              </a:solidFill>
              <a:latin typeface="Arial" panose="020B0604020202020204" pitchFamily="34" charset="0"/>
              <a:ea typeface="Times New Roman" panose="02020603050405020304" pitchFamily="18" charset="0"/>
            </a:endParaRPr>
          </a:p>
          <a:p>
            <a:r>
              <a:rPr lang="en-GB" sz="2000" b="1" dirty="0">
                <a:solidFill>
                  <a:srgbClr val="002060"/>
                </a:solidFill>
                <a:latin typeface="Arial" panose="020B0604020202020204" pitchFamily="34" charset="0"/>
                <a:ea typeface="Times New Roman" panose="02020603050405020304" pitchFamily="18" charset="0"/>
              </a:rPr>
              <a:t>Health Equity in England Marmot Review 10 Years On </a:t>
            </a:r>
          </a:p>
          <a:p>
            <a:endParaRPr lang="en-GB" sz="1600" b="1" dirty="0">
              <a:solidFill>
                <a:srgbClr val="002060"/>
              </a:solidFill>
              <a:latin typeface="Arial" panose="020B0604020202020204" pitchFamily="34" charset="0"/>
              <a:ea typeface="Times New Roman" panose="02020603050405020304" pitchFamily="18" charset="0"/>
            </a:endParaRPr>
          </a:p>
          <a:p>
            <a:endParaRPr lang="en-GB" b="1" dirty="0">
              <a:solidFill>
                <a:srgbClr val="002060"/>
              </a:solidFill>
              <a:latin typeface="Arial" panose="020B0604020202020204" pitchFamily="34" charset="0"/>
              <a:ea typeface="Times New Roman" panose="02020603050405020304" pitchFamily="18" charset="0"/>
            </a:endParaRPr>
          </a:p>
          <a:p>
            <a:endParaRPr lang="en-GB" b="1" dirty="0">
              <a:solidFill>
                <a:srgbClr val="002060"/>
              </a:solidFill>
              <a:latin typeface="Arial" panose="020B0604020202020204" pitchFamily="34" charset="0"/>
              <a:ea typeface="Times New Roman" panose="02020603050405020304" pitchFamily="18" charset="0"/>
            </a:endParaRPr>
          </a:p>
          <a:p>
            <a:endParaRPr lang="en-GB" b="1" dirty="0">
              <a:solidFill>
                <a:srgbClr val="002060"/>
              </a:solidFill>
              <a:latin typeface="Arial" panose="020B0604020202020204" pitchFamily="34" charset="0"/>
              <a:ea typeface="Times New Roman" panose="02020603050405020304" pitchFamily="18" charset="0"/>
            </a:endParaRPr>
          </a:p>
        </p:txBody>
      </p:sp>
      <p:sp>
        <p:nvSpPr>
          <p:cNvPr id="3" name="Title 1">
            <a:extLst>
              <a:ext uri="{FF2B5EF4-FFF2-40B4-BE49-F238E27FC236}">
                <a16:creationId xmlns:a16="http://schemas.microsoft.com/office/drawing/2014/main" id="{0892829F-1D3B-4348-BA1F-20AB43EB6A8B}"/>
              </a:ext>
            </a:extLst>
          </p:cNvPr>
          <p:cNvSpPr txBox="1">
            <a:spLocks/>
          </p:cNvSpPr>
          <p:nvPr/>
        </p:nvSpPr>
        <p:spPr>
          <a:xfrm>
            <a:off x="447675" y="242887"/>
            <a:ext cx="3008313" cy="527134"/>
          </a:xfrm>
          <a:prstGeom prst="rect">
            <a:avLst/>
          </a:prstGeom>
        </p:spPr>
        <p:txBody>
          <a:bodyPr>
            <a:noAutofit/>
          </a:bodyPr>
          <a:lstStyle>
            <a:lvl1pPr algn="l" defTabSz="457200" rtl="0" eaLnBrk="1" latinLnBrk="0" hangingPunct="1">
              <a:lnSpc>
                <a:spcPts val="3600"/>
              </a:lnSpc>
              <a:spcBef>
                <a:spcPct val="0"/>
              </a:spcBef>
              <a:buNone/>
              <a:defRPr sz="3600" b="1" i="0" kern="1200" baseline="0">
                <a:solidFill>
                  <a:schemeClr val="tx1"/>
                </a:solidFill>
                <a:latin typeface="Bariol"/>
                <a:ea typeface="+mj-ea"/>
                <a:cs typeface="+mj-cs"/>
              </a:defRPr>
            </a:lvl1pPr>
          </a:lstStyle>
          <a:p>
            <a:r>
              <a:rPr lang="en-GB" sz="2000" dirty="0"/>
              <a:t>  </a:t>
            </a:r>
          </a:p>
          <a:p>
            <a:endParaRPr lang="en-GB" sz="2000" dirty="0"/>
          </a:p>
          <a:p>
            <a:r>
              <a:rPr lang="en-GB" sz="2000" dirty="0"/>
              <a:t> </a:t>
            </a:r>
          </a:p>
        </p:txBody>
      </p:sp>
      <p:pic>
        <p:nvPicPr>
          <p:cNvPr id="4" name="Picture 3" descr="Icon&#10;&#10;Description automatically generated">
            <a:extLst>
              <a:ext uri="{FF2B5EF4-FFF2-40B4-BE49-F238E27FC236}">
                <a16:creationId xmlns:a16="http://schemas.microsoft.com/office/drawing/2014/main" id="{31B65D20-FB87-4214-B036-717C753CECB6}"/>
              </a:ext>
            </a:extLst>
          </p:cNvPr>
          <p:cNvPicPr>
            <a:picLocks noChangeAspect="1"/>
          </p:cNvPicPr>
          <p:nvPr/>
        </p:nvPicPr>
        <p:blipFill>
          <a:blip r:embed="rId3"/>
          <a:stretch>
            <a:fillRect/>
          </a:stretch>
        </p:blipFill>
        <p:spPr>
          <a:xfrm>
            <a:off x="6832283" y="2968792"/>
            <a:ext cx="2311717" cy="2315416"/>
          </a:xfrm>
          <a:prstGeom prst="rect">
            <a:avLst/>
          </a:prstGeom>
        </p:spPr>
      </p:pic>
    </p:spTree>
    <p:extLst>
      <p:ext uri="{BB962C8B-B14F-4D97-AF65-F5344CB8AC3E}">
        <p14:creationId xmlns:p14="http://schemas.microsoft.com/office/powerpoint/2010/main" val="190105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A89CF1-530A-4640-9FCF-1FB4C1C5A2FF}"/>
              </a:ext>
            </a:extLst>
          </p:cNvPr>
          <p:cNvSpPr>
            <a:spLocks noGrp="1"/>
          </p:cNvSpPr>
          <p:nvPr>
            <p:ph type="body" sz="half" idx="2"/>
          </p:nvPr>
        </p:nvSpPr>
        <p:spPr>
          <a:xfrm>
            <a:off x="457201" y="1250644"/>
            <a:ext cx="3407789" cy="3425051"/>
          </a:xfrm>
        </p:spPr>
        <p:txBody>
          <a:bodyPr>
            <a:noAutofit/>
          </a:bodyPr>
          <a:lstStyle/>
          <a:p>
            <a:pPr marL="285750" indent="-285750">
              <a:buFont typeface="Arial" panose="020B0604020202020204" pitchFamily="34" charset="0"/>
              <a:buChar char="•"/>
            </a:pPr>
            <a:r>
              <a:rPr lang="en-GB" sz="1600" b="1" dirty="0">
                <a:solidFill>
                  <a:srgbClr val="002060"/>
                </a:solidFill>
                <a:latin typeface="Arial" panose="020B0604020202020204" pitchFamily="34" charset="0"/>
                <a:cs typeface="Arial" panose="020B0604020202020204" pitchFamily="34" charset="0"/>
              </a:rPr>
              <a:t>Right service delivered  at the right time and in the right place </a:t>
            </a:r>
          </a:p>
          <a:p>
            <a:pPr marL="342900" indent="-342900">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Statistically</a:t>
            </a:r>
            <a:r>
              <a:rPr lang="en-GB" sz="1600" b="1" dirty="0">
                <a:solidFill>
                  <a:srgbClr val="002060"/>
                </a:solidFill>
                <a:latin typeface="Arial" panose="020B0604020202020204" pitchFamily="34" charset="0"/>
                <a:cs typeface="Arial" panose="020B0604020202020204" pitchFamily="34" charset="0"/>
              </a:rPr>
              <a:t> </a:t>
            </a:r>
            <a:r>
              <a:rPr lang="en-GB" sz="1600" dirty="0">
                <a:solidFill>
                  <a:srgbClr val="002060"/>
                </a:solidFill>
                <a:latin typeface="Arial" panose="020B0604020202020204" pitchFamily="34" charset="0"/>
                <a:cs typeface="Arial" panose="020B0604020202020204" pitchFamily="34" charset="0"/>
              </a:rPr>
              <a:t>significant improvements</a:t>
            </a:r>
            <a:r>
              <a:rPr lang="en-GB" sz="1600" b="1" dirty="0">
                <a:solidFill>
                  <a:srgbClr val="002060"/>
                </a:solidFill>
                <a:latin typeface="Arial" panose="020B0604020202020204" pitchFamily="34" charset="0"/>
                <a:cs typeface="Arial" panose="020B0604020202020204" pitchFamily="34" charset="0"/>
              </a:rPr>
              <a:t> </a:t>
            </a:r>
            <a:r>
              <a:rPr lang="en-GB" sz="1600" dirty="0">
                <a:solidFill>
                  <a:srgbClr val="002060"/>
                </a:solidFill>
                <a:latin typeface="Arial" panose="020B0604020202020204" pitchFamily="34" charset="0"/>
                <a:cs typeface="Arial" panose="020B0604020202020204" pitchFamily="34" charset="0"/>
              </a:rPr>
              <a:t>in HWB scores </a:t>
            </a:r>
            <a:r>
              <a:rPr lang="en-GB" sz="1600" b="1" dirty="0">
                <a:solidFill>
                  <a:srgbClr val="002060"/>
                </a:solidFill>
                <a:latin typeface="Arial" panose="020B0604020202020204" pitchFamily="34" charset="0"/>
                <a:cs typeface="Arial" panose="020B0604020202020204" pitchFamily="34" charset="0"/>
              </a:rPr>
              <a:t>WEMWBS ONS</a:t>
            </a:r>
          </a:p>
          <a:p>
            <a:pPr marL="342900" indent="-342900">
              <a:buFont typeface="Arial" panose="020B0604020202020204" pitchFamily="34" charset="0"/>
              <a:buChar char="•"/>
            </a:pPr>
            <a:r>
              <a:rPr lang="en-GB" sz="1600" b="1" dirty="0">
                <a:solidFill>
                  <a:srgbClr val="002060"/>
                </a:solidFill>
                <a:latin typeface="Arial" panose="020B0604020202020204" pitchFamily="34" charset="0"/>
                <a:cs typeface="Arial" panose="020B0604020202020204" pitchFamily="34" charset="0"/>
              </a:rPr>
              <a:t>Reduced </a:t>
            </a:r>
            <a:r>
              <a:rPr lang="en-GB" sz="1600" dirty="0">
                <a:solidFill>
                  <a:srgbClr val="002060"/>
                </a:solidFill>
                <a:latin typeface="Arial" panose="020B0604020202020204" pitchFamily="34" charset="0"/>
                <a:cs typeface="Arial" panose="020B0604020202020204" pitchFamily="34" charset="0"/>
              </a:rPr>
              <a:t>use of primary care for none clinical concerns such as debt</a:t>
            </a:r>
          </a:p>
          <a:p>
            <a:pPr marL="342900" indent="-342900">
              <a:buFont typeface="Arial" panose="020B0604020202020204" pitchFamily="34" charset="0"/>
              <a:buChar char="•"/>
            </a:pPr>
            <a:r>
              <a:rPr lang="en-GB" sz="1600" dirty="0">
                <a:solidFill>
                  <a:srgbClr val="002060"/>
                </a:solidFill>
                <a:latin typeface="Arial" panose="020B0604020202020204" pitchFamily="34" charset="0"/>
                <a:cs typeface="Arial" panose="020B0604020202020204" pitchFamily="34" charset="0"/>
              </a:rPr>
              <a:t>Model is </a:t>
            </a:r>
            <a:r>
              <a:rPr lang="en-GB" sz="1600" b="1" dirty="0">
                <a:solidFill>
                  <a:srgbClr val="002060"/>
                </a:solidFill>
                <a:latin typeface="Arial" panose="020B0604020202020204" pitchFamily="34" charset="0"/>
                <a:cs typeface="Arial" panose="020B0604020202020204" pitchFamily="34" charset="0"/>
              </a:rPr>
              <a:t>scalable</a:t>
            </a:r>
            <a:r>
              <a:rPr lang="en-GB" sz="1600" dirty="0">
                <a:solidFill>
                  <a:srgbClr val="002060"/>
                </a:solidFill>
                <a:latin typeface="Arial" panose="020B0604020202020204" pitchFamily="34" charset="0"/>
                <a:cs typeface="Arial" panose="020B0604020202020204" pitchFamily="34" charset="0"/>
              </a:rPr>
              <a:t> lift and shift </a:t>
            </a:r>
          </a:p>
          <a:p>
            <a:pPr marL="342900" indent="-342900">
              <a:buFont typeface="Arial" panose="020B0604020202020204" pitchFamily="34" charset="0"/>
              <a:buChar char="•"/>
            </a:pPr>
            <a:r>
              <a:rPr lang="en-GB" sz="1600" b="1" dirty="0">
                <a:solidFill>
                  <a:srgbClr val="002060"/>
                </a:solidFill>
                <a:latin typeface="Arial" panose="020B0604020202020204" pitchFamily="34" charset="0"/>
                <a:cs typeface="Arial" panose="020B0604020202020204" pitchFamily="34" charset="0"/>
              </a:rPr>
              <a:t>Strong comms plan</a:t>
            </a:r>
            <a:r>
              <a:rPr lang="en-GB" sz="1600" dirty="0">
                <a:solidFill>
                  <a:srgbClr val="002060"/>
                </a:solidFill>
                <a:latin typeface="Arial" panose="020B0604020202020204" pitchFamily="34" charset="0"/>
                <a:cs typeface="Arial" panose="020B0604020202020204" pitchFamily="34" charset="0"/>
              </a:rPr>
              <a:t> cited as Good - Best Practice in numerous reports </a:t>
            </a:r>
          </a:p>
          <a:p>
            <a:pPr marL="342900" indent="-342900">
              <a:buFont typeface="Arial" panose="020B0604020202020204" pitchFamily="34" charset="0"/>
              <a:buChar char="•"/>
            </a:pPr>
            <a:r>
              <a:rPr lang="en-GB" sz="1600" b="1" dirty="0">
                <a:solidFill>
                  <a:srgbClr val="002060"/>
                </a:solidFill>
                <a:latin typeface="Arial" panose="020B0604020202020204" pitchFamily="34" charset="0"/>
                <a:cs typeface="Arial" panose="020B0604020202020204" pitchFamily="34" charset="0"/>
              </a:rPr>
              <a:t>Low cost high return</a:t>
            </a:r>
            <a:endParaRPr lang="en-GB" sz="1600" b="1" dirty="0"/>
          </a:p>
        </p:txBody>
      </p:sp>
      <p:sp>
        <p:nvSpPr>
          <p:cNvPr id="7" name="Title 1">
            <a:extLst>
              <a:ext uri="{FF2B5EF4-FFF2-40B4-BE49-F238E27FC236}">
                <a16:creationId xmlns:a16="http://schemas.microsoft.com/office/drawing/2014/main" id="{5287F01C-26DE-43BC-8748-929A6E93920F}"/>
              </a:ext>
            </a:extLst>
          </p:cNvPr>
          <p:cNvSpPr txBox="1">
            <a:spLocks/>
          </p:cNvSpPr>
          <p:nvPr/>
        </p:nvSpPr>
        <p:spPr>
          <a:xfrm>
            <a:off x="457200" y="274812"/>
            <a:ext cx="8229600" cy="696546"/>
          </a:xfrm>
          <a:prstGeom prst="rect">
            <a:avLst/>
          </a:prstGeom>
        </p:spPr>
        <p:txBody>
          <a:bodyPr vert="horz" lIns="0" tIns="0" rIns="0" bIns="0" rtlCol="0" anchor="ctr">
            <a:normAutofit/>
          </a:bodyPr>
          <a:lstStyle>
            <a:lvl1pPr algn="l" defTabSz="457200" rtl="0" eaLnBrk="1" latinLnBrk="0" hangingPunct="1">
              <a:lnSpc>
                <a:spcPts val="3600"/>
              </a:lnSpc>
              <a:spcBef>
                <a:spcPct val="0"/>
              </a:spcBef>
              <a:buNone/>
              <a:defRPr sz="2000" b="1" i="0" kern="1200" baseline="0">
                <a:solidFill>
                  <a:schemeClr val="tx1"/>
                </a:solidFill>
                <a:latin typeface="Bariol"/>
                <a:ea typeface="+mj-ea"/>
                <a:cs typeface="+mj-cs"/>
              </a:defRPr>
            </a:lvl1pPr>
          </a:lstStyle>
          <a:p>
            <a:r>
              <a:rPr lang="en-GB" sz="4000" dirty="0">
                <a:latin typeface="Bariol" panose="02000506040000020003" pitchFamily="50" charset="0"/>
                <a:cs typeface="Arial" panose="020B0604020202020204" pitchFamily="34" charset="0"/>
              </a:rPr>
              <a:t>Reducing Health Inequalities</a:t>
            </a:r>
          </a:p>
        </p:txBody>
      </p:sp>
      <p:pic>
        <p:nvPicPr>
          <p:cNvPr id="11" name="Content Placeholder 10">
            <a:extLst>
              <a:ext uri="{FF2B5EF4-FFF2-40B4-BE49-F238E27FC236}">
                <a16:creationId xmlns:a16="http://schemas.microsoft.com/office/drawing/2014/main" id="{6955497D-A4BF-4412-8343-6723638F2B1E}"/>
              </a:ext>
            </a:extLst>
          </p:cNvPr>
          <p:cNvPicPr>
            <a:picLocks noGrp="1" noChangeAspect="1"/>
          </p:cNvPicPr>
          <p:nvPr>
            <p:ph idx="1"/>
          </p:nvPr>
        </p:nvPicPr>
        <p:blipFill>
          <a:blip r:embed="rId3"/>
          <a:stretch>
            <a:fillRect/>
          </a:stretch>
        </p:blipFill>
        <p:spPr>
          <a:xfrm>
            <a:off x="4204442" y="1026150"/>
            <a:ext cx="4820805" cy="3272718"/>
          </a:xfrm>
        </p:spPr>
      </p:pic>
    </p:spTree>
    <p:extLst>
      <p:ext uri="{BB962C8B-B14F-4D97-AF65-F5344CB8AC3E}">
        <p14:creationId xmlns:p14="http://schemas.microsoft.com/office/powerpoint/2010/main" val="728627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229AD2-8500-4288-AFA7-37EBF74AEBBA}"/>
              </a:ext>
            </a:extLst>
          </p:cNvPr>
          <p:cNvSpPr>
            <a:spLocks noGrp="1"/>
          </p:cNvSpPr>
          <p:nvPr>
            <p:ph type="title"/>
          </p:nvPr>
        </p:nvSpPr>
        <p:spPr>
          <a:xfrm>
            <a:off x="457200" y="205979"/>
            <a:ext cx="8229600" cy="857250"/>
          </a:xfrm>
        </p:spPr>
        <p:txBody>
          <a:bodyPr anchor="ctr">
            <a:normAutofit/>
          </a:bodyPr>
          <a:lstStyle/>
          <a:p>
            <a:r>
              <a:rPr lang="en-GB" dirty="0"/>
              <a:t>COVID19 </a:t>
            </a:r>
          </a:p>
        </p:txBody>
      </p:sp>
      <p:sp>
        <p:nvSpPr>
          <p:cNvPr id="16" name="Text Placeholder 2">
            <a:extLst>
              <a:ext uri="{FF2B5EF4-FFF2-40B4-BE49-F238E27FC236}">
                <a16:creationId xmlns:a16="http://schemas.microsoft.com/office/drawing/2014/main" id="{01CCA47D-0623-4A11-DDF5-0DD92F0D836F}"/>
              </a:ext>
            </a:extLst>
          </p:cNvPr>
          <p:cNvSpPr>
            <a:spLocks noGrp="1"/>
          </p:cNvSpPr>
          <p:nvPr>
            <p:ph type="body" idx="1"/>
          </p:nvPr>
        </p:nvSpPr>
        <p:spPr>
          <a:xfrm>
            <a:off x="457200" y="1151335"/>
            <a:ext cx="4040188" cy="479822"/>
          </a:xfrm>
        </p:spPr>
        <p:txBody>
          <a:bodyPr/>
          <a:lstStyle/>
          <a:p>
            <a:r>
              <a:rPr lang="en-US" dirty="0"/>
              <a:t>In the worst lane  </a:t>
            </a:r>
          </a:p>
        </p:txBody>
      </p:sp>
      <p:sp>
        <p:nvSpPr>
          <p:cNvPr id="4" name="Text Placeholder 3">
            <a:extLst>
              <a:ext uri="{FF2B5EF4-FFF2-40B4-BE49-F238E27FC236}">
                <a16:creationId xmlns:a16="http://schemas.microsoft.com/office/drawing/2014/main" id="{9089E233-7861-40D8-BD73-9CB36CDE1017}"/>
              </a:ext>
            </a:extLst>
          </p:cNvPr>
          <p:cNvSpPr>
            <a:spLocks noGrp="1"/>
          </p:cNvSpPr>
          <p:nvPr>
            <p:ph sz="half" idx="2"/>
          </p:nvPr>
        </p:nvSpPr>
        <p:spPr>
          <a:xfrm>
            <a:off x="457200" y="1631156"/>
            <a:ext cx="4040188" cy="2963466"/>
          </a:xfrm>
        </p:spPr>
        <p:txBody>
          <a:bodyPr>
            <a:normAutofit/>
          </a:bodyPr>
          <a:lstStyle/>
          <a:p>
            <a:endParaRPr lang="en-GB" sz="2200" dirty="0"/>
          </a:p>
          <a:p>
            <a:pPr marL="0" indent="0">
              <a:buNone/>
            </a:pPr>
            <a:r>
              <a:rPr lang="en-GB" sz="2200" dirty="0"/>
              <a:t>People living in more socio-economically disadvantaged neighbourhoods and minority ethnic groups have higher rates of almost all of the known underlying clinical risk factors that increase the severity and mortality of COVID-19</a:t>
            </a:r>
          </a:p>
        </p:txBody>
      </p:sp>
      <p:sp>
        <p:nvSpPr>
          <p:cNvPr id="17" name="Text Placeholder 4">
            <a:extLst>
              <a:ext uri="{FF2B5EF4-FFF2-40B4-BE49-F238E27FC236}">
                <a16:creationId xmlns:a16="http://schemas.microsoft.com/office/drawing/2014/main" id="{37DAAAF7-A98E-97A0-35D5-AD431D931E78}"/>
              </a:ext>
            </a:extLst>
          </p:cNvPr>
          <p:cNvSpPr>
            <a:spLocks noGrp="1"/>
          </p:cNvSpPr>
          <p:nvPr>
            <p:ph type="body" sz="quarter" idx="3"/>
          </p:nvPr>
        </p:nvSpPr>
        <p:spPr>
          <a:xfrm>
            <a:off x="4645026" y="1151335"/>
            <a:ext cx="4041775" cy="479822"/>
          </a:xfrm>
        </p:spPr>
        <p:txBody>
          <a:bodyPr/>
          <a:lstStyle/>
          <a:p>
            <a:r>
              <a:rPr lang="en-US" dirty="0"/>
              <a:t>Importance of home </a:t>
            </a:r>
          </a:p>
        </p:txBody>
      </p:sp>
      <p:pic>
        <p:nvPicPr>
          <p:cNvPr id="7" name="Picture Placeholder 6" descr="Graphical user interface, text, chat or text message&#10;&#10;Description automatically generated">
            <a:extLst>
              <a:ext uri="{FF2B5EF4-FFF2-40B4-BE49-F238E27FC236}">
                <a16:creationId xmlns:a16="http://schemas.microsoft.com/office/drawing/2014/main" id="{6B13D571-9E1A-43F6-8022-8B28C9BD7360}"/>
              </a:ext>
            </a:extLst>
          </p:cNvPr>
          <p:cNvPicPr>
            <a:picLocks noGrp="1" noChangeAspect="1"/>
          </p:cNvPicPr>
          <p:nvPr>
            <p:ph sz="quarter" idx="4"/>
          </p:nvPr>
        </p:nvPicPr>
        <p:blipFill rotWithShape="1">
          <a:blip r:embed="rId3"/>
          <a:srcRect l="20290" r="10492" b="-2"/>
          <a:stretch/>
        </p:blipFill>
        <p:spPr>
          <a:xfrm>
            <a:off x="4645026" y="1631156"/>
            <a:ext cx="4041775" cy="2963466"/>
          </a:xfrm>
          <a:noFill/>
        </p:spPr>
      </p:pic>
    </p:spTree>
    <p:extLst>
      <p:ext uri="{BB962C8B-B14F-4D97-AF65-F5344CB8AC3E}">
        <p14:creationId xmlns:p14="http://schemas.microsoft.com/office/powerpoint/2010/main" val="3739471258"/>
      </p:ext>
    </p:extLst>
  </p:cSld>
  <p:clrMapOvr>
    <a:masterClrMapping/>
  </p:clrMapOvr>
</p:sld>
</file>

<file path=ppt/theme/theme1.xml><?xml version="1.0" encoding="utf-8"?>
<a:theme xmlns:a="http://schemas.openxmlformats.org/drawingml/2006/main" name="Office Theme">
  <a:themeElements>
    <a:clrScheme name="Custom 1">
      <a:dk1>
        <a:srgbClr val="002E5A"/>
      </a:dk1>
      <a:lt1>
        <a:sysClr val="window" lastClr="FFFFFF"/>
      </a:lt1>
      <a:dk2>
        <a:srgbClr val="3B3C43"/>
      </a:dk2>
      <a:lt2>
        <a:srgbClr val="EBEAE6"/>
      </a:lt2>
      <a:accent1>
        <a:srgbClr val="68C3CD"/>
      </a:accent1>
      <a:accent2>
        <a:srgbClr val="ED6A5E"/>
      </a:accent2>
      <a:accent3>
        <a:srgbClr val="DBC30B"/>
      </a:accent3>
      <a:accent4>
        <a:srgbClr val="EB5893"/>
      </a:accent4>
      <a:accent5>
        <a:srgbClr val="5692CE"/>
      </a:accent5>
      <a:accent6>
        <a:srgbClr val="574B94"/>
      </a:accent6>
      <a:hlink>
        <a:srgbClr val="68C3CD"/>
      </a:hlink>
      <a:folHlink>
        <a:srgbClr val="002E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A5AEF38F-CD4A-4E1D-9A2F-E0CBDF2362B6}" vid="{EC101026-D5AF-4112-90A2-073126666D8A}"/>
    </a:ext>
  </a:extLst>
</a:theme>
</file>

<file path=ppt/theme/theme2.xml><?xml version="1.0" encoding="utf-8"?>
<a:theme xmlns:a="http://schemas.openxmlformats.org/drawingml/2006/main" name="1 whg Dark">
  <a:themeElements>
    <a:clrScheme name="whg Brand">
      <a:dk1>
        <a:srgbClr val="002E5A"/>
      </a:dk1>
      <a:lt1>
        <a:sysClr val="window" lastClr="FFFFFF"/>
      </a:lt1>
      <a:dk2>
        <a:srgbClr val="3B3C43"/>
      </a:dk2>
      <a:lt2>
        <a:srgbClr val="EBEAE6"/>
      </a:lt2>
      <a:accent1>
        <a:srgbClr val="68C3CD"/>
      </a:accent1>
      <a:accent2>
        <a:srgbClr val="ED6A5E"/>
      </a:accent2>
      <a:accent3>
        <a:srgbClr val="DBC30B"/>
      </a:accent3>
      <a:accent4>
        <a:srgbClr val="EB5893"/>
      </a:accent4>
      <a:accent5>
        <a:srgbClr val="5692CE"/>
      </a:accent5>
      <a:accent6>
        <a:srgbClr val="574B94"/>
      </a:accent6>
      <a:hlink>
        <a:srgbClr val="68C3CD"/>
      </a:hlink>
      <a:folHlink>
        <a:srgbClr val="002E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A5AEF38F-CD4A-4E1D-9A2F-E0CBDF2362B6}" vid="{EA203D9E-B396-4468-99D7-DA9A833387F1}"/>
    </a:ext>
  </a:extLst>
</a:theme>
</file>

<file path=ppt/theme/theme3.xml><?xml version="1.0" encoding="utf-8"?>
<a:theme xmlns:a="http://schemas.openxmlformats.org/drawingml/2006/main" name="Walsall_Together_Title_Theme">
  <a:themeElements>
    <a:clrScheme name="ACFF_10651_Walsall Hc Trust_colours">
      <a:dk1>
        <a:srgbClr val="000000"/>
      </a:dk1>
      <a:lt1>
        <a:srgbClr val="FFFFFF"/>
      </a:lt1>
      <a:dk2>
        <a:srgbClr val="536B7B"/>
      </a:dk2>
      <a:lt2>
        <a:srgbClr val="DCE1E3"/>
      </a:lt2>
      <a:accent1>
        <a:srgbClr val="4FB797"/>
      </a:accent1>
      <a:accent2>
        <a:srgbClr val="C74492"/>
      </a:accent2>
      <a:accent3>
        <a:srgbClr val="EDB734"/>
      </a:accent3>
      <a:accent4>
        <a:srgbClr val="F28E30"/>
      </a:accent4>
      <a:accent5>
        <a:srgbClr val="764393"/>
      </a:accent5>
      <a:accent6>
        <a:srgbClr val="38AEE3"/>
      </a:accent6>
      <a:hlink>
        <a:srgbClr val="4FB797"/>
      </a:hlink>
      <a:folHlink>
        <a:srgbClr val="38AEE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FCBA9BF9632E42B79EAE9BC05B425A" ma:contentTypeVersion="14" ma:contentTypeDescription="Create a new document." ma:contentTypeScope="" ma:versionID="5b11824669b1d6f6ca67287b3d54b7e6">
  <xsd:schema xmlns:xsd="http://www.w3.org/2001/XMLSchema" xmlns:xs="http://www.w3.org/2001/XMLSchema" xmlns:p="http://schemas.microsoft.com/office/2006/metadata/properties" xmlns:ns3="eea9783d-28d5-4cc0-a06d-9dd3fecb7142" xmlns:ns4="99aaf6d9-31b3-4d63-bb73-41bc76350541" targetNamespace="http://schemas.microsoft.com/office/2006/metadata/properties" ma:root="true" ma:fieldsID="7d3d914cfb244b21993831dca2a54324" ns3:_="" ns4:_="">
    <xsd:import namespace="eea9783d-28d5-4cc0-a06d-9dd3fecb7142"/>
    <xsd:import namespace="99aaf6d9-31b3-4d63-bb73-41bc7635054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a9783d-28d5-4cc0-a06d-9dd3fecb71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aaf6d9-31b3-4d63-bb73-41bc7635054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ea9783d-28d5-4cc0-a06d-9dd3fecb7142" xsi:nil="true"/>
  </documentManagement>
</p:properties>
</file>

<file path=customXml/itemProps1.xml><?xml version="1.0" encoding="utf-8"?>
<ds:datastoreItem xmlns:ds="http://schemas.openxmlformats.org/officeDocument/2006/customXml" ds:itemID="{D1B6763F-4816-458A-9FA2-92FA7351E6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a9783d-28d5-4cc0-a06d-9dd3fecb7142"/>
    <ds:schemaRef ds:uri="99aaf6d9-31b3-4d63-bb73-41bc763505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9B23EA-7F2C-45A3-9472-E7B55ACE2118}">
  <ds:schemaRefs>
    <ds:schemaRef ds:uri="http://schemas.microsoft.com/sharepoint/v3/contenttype/forms"/>
  </ds:schemaRefs>
</ds:datastoreItem>
</file>

<file path=customXml/itemProps3.xml><?xml version="1.0" encoding="utf-8"?>
<ds:datastoreItem xmlns:ds="http://schemas.openxmlformats.org/officeDocument/2006/customXml" ds:itemID="{506AABF6-5550-4261-9E71-9F1D57B7ACAC}">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99aaf6d9-31b3-4d63-bb73-41bc76350541"/>
    <ds:schemaRef ds:uri="http://schemas.microsoft.com/office/infopath/2007/PartnerControls"/>
    <ds:schemaRef ds:uri="http://purl.org/dc/elements/1.1/"/>
    <ds:schemaRef ds:uri="eea9783d-28d5-4cc0-a06d-9dd3fecb714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245</TotalTime>
  <Words>3486</Words>
  <Application>Microsoft Office PowerPoint</Application>
  <PresentationFormat>On-screen Show (16:9)</PresentationFormat>
  <Paragraphs>470</Paragraphs>
  <Slides>22</Slides>
  <Notes>22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Arial</vt:lpstr>
      <vt:lpstr>Bariol</vt:lpstr>
      <vt:lpstr>Calibri</vt:lpstr>
      <vt:lpstr>Century Gothic</vt:lpstr>
      <vt:lpstr>Courier New</vt:lpstr>
      <vt:lpstr>FS Me Light</vt:lpstr>
      <vt:lpstr>ITC Lubalin Graph Demi</vt:lpstr>
      <vt:lpstr>Times New Roman</vt:lpstr>
      <vt:lpstr>Wingdings</vt:lpstr>
      <vt:lpstr>Office Theme</vt:lpstr>
      <vt:lpstr>1 whg Dark</vt:lpstr>
      <vt:lpstr>Walsall_Together_Title_Theme</vt:lpstr>
      <vt:lpstr> </vt:lpstr>
      <vt:lpstr>Colleague Induction </vt:lpstr>
      <vt:lpstr>PowerPoint Presentation</vt:lpstr>
      <vt:lpstr>Health Hope Happiness </vt:lpstr>
      <vt:lpstr>Health Hope Happiness </vt:lpstr>
      <vt:lpstr>Health Inequalities </vt:lpstr>
      <vt:lpstr>PowerPoint Presentation</vt:lpstr>
      <vt:lpstr>PowerPoint Presentation</vt:lpstr>
      <vt:lpstr>COVID19 </vt:lpstr>
      <vt:lpstr>Top 3 </vt:lpstr>
      <vt:lpstr>Working with whg to tackle health inequalities caused by the wider determinants of health in Walsall</vt:lpstr>
      <vt:lpstr>Champions for change </vt:lpstr>
      <vt:lpstr> Corporate Aim 4</vt:lpstr>
      <vt:lpstr>  whg  Health  and Wellbeing Strategy 2021 -2024</vt:lpstr>
      <vt:lpstr>PowerPoint Presentation</vt:lpstr>
      <vt:lpstr>Community Champions USP</vt:lpstr>
      <vt:lpstr>The H Factor </vt:lpstr>
      <vt:lpstr>Key Achievements 2021- 2023</vt:lpstr>
      <vt:lpstr>Diabetes Matters Key Achievements  2022- 2023</vt:lpstr>
      <vt:lpstr> Other Work H Factor Integrated Health Work Offer</vt:lpstr>
      <vt:lpstr>Strategic Alignment  </vt:lpstr>
      <vt:lpstr>The H Factor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Connie Jennings</dc:creator>
  <cp:lastModifiedBy>Marianna Solodcaia</cp:lastModifiedBy>
  <cp:revision>27</cp:revision>
  <cp:lastPrinted>2023-02-27T13:16:01Z</cp:lastPrinted>
  <dcterms:created xsi:type="dcterms:W3CDTF">2023-02-09T11:46:58Z</dcterms:created>
  <dcterms:modified xsi:type="dcterms:W3CDTF">2023-02-27T14:43:13Z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0x010100C9FCBA9BF9632E42B79EAE9BC05B425A</vt:lpwstr>
  </property>
</Properties>
</file>