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4" r:id="rId5"/>
  </p:sldMasterIdLst>
  <p:notesMasterIdLst>
    <p:notesMasterId r:id="rId18"/>
  </p:notesMasterIdLst>
  <p:handoutMasterIdLst>
    <p:handoutMasterId r:id="rId19"/>
  </p:handoutMasterIdLst>
  <p:sldIdLst>
    <p:sldId id="258" r:id="rId6"/>
    <p:sldId id="365" r:id="rId7"/>
    <p:sldId id="297" r:id="rId8"/>
    <p:sldId id="329" r:id="rId9"/>
    <p:sldId id="272" r:id="rId10"/>
    <p:sldId id="259" r:id="rId11"/>
    <p:sldId id="366" r:id="rId12"/>
    <p:sldId id="363" r:id="rId13"/>
    <p:sldId id="275" r:id="rId14"/>
    <p:sldId id="266" r:id="rId15"/>
    <p:sldId id="261" r:id="rId16"/>
    <p:sldId id="362"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9" userDrawn="1">
          <p15:clr>
            <a:srgbClr val="A4A3A4"/>
          </p15:clr>
        </p15:guide>
        <p15:guide id="2" pos="5520" userDrawn="1">
          <p15:clr>
            <a:srgbClr val="A4A3A4"/>
          </p15:clr>
        </p15:guide>
        <p15:guide id="3" pos="31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D30A0"/>
    <a:srgbClr val="F5B751"/>
    <a:srgbClr val="672666"/>
    <a:srgbClr val="4B575F"/>
    <a:srgbClr val="99A0A8"/>
    <a:srgbClr val="01A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0052" autoAdjust="0"/>
  </p:normalViewPr>
  <p:slideViewPr>
    <p:cSldViewPr snapToObjects="1">
      <p:cViewPr varScale="1">
        <p:scale>
          <a:sx n="91" d="100"/>
          <a:sy n="91" d="100"/>
        </p:scale>
        <p:origin x="544" y="56"/>
      </p:cViewPr>
      <p:guideLst>
        <p:guide orient="horz" pos="3089"/>
        <p:guide pos="5520"/>
        <p:guide pos="3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B8A0A4-039D-409F-8A52-751D52403462}" type="datetimeFigureOut">
              <a:rPr lang="en-GB" smtClean="0"/>
              <a:t>01/03/2023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488C69-8967-400C-B1CC-CA4E085DE7AA}" type="slidenum">
              <a:rPr lang="en-GB" smtClean="0"/>
              <a:t>‹#›</a:t>
            </a:fld>
            <a:endParaRPr lang="en-GB" dirty="0"/>
          </a:p>
        </p:txBody>
      </p:sp>
    </p:spTree>
    <p:extLst>
      <p:ext uri="{BB962C8B-B14F-4D97-AF65-F5344CB8AC3E}">
        <p14:creationId xmlns:p14="http://schemas.microsoft.com/office/powerpoint/2010/main" val="1602680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71C31-4EC0-AA45-BF40-74D4C7EDD991}" type="datetimeFigureOut">
              <a:rPr lang="en-US" smtClean="0"/>
              <a:pPr/>
              <a:t>3/1/2023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03E0E-0BB7-B74E-AFEB-33EC2F7609A8}" type="slidenum">
              <a:rPr lang="en-US" smtClean="0"/>
              <a:pPr/>
              <a:t>‹#›</a:t>
            </a:fld>
            <a:endParaRPr lang="en-US" dirty="0"/>
          </a:p>
        </p:txBody>
      </p:sp>
    </p:spTree>
    <p:extLst>
      <p:ext uri="{BB962C8B-B14F-4D97-AF65-F5344CB8AC3E}">
        <p14:creationId xmlns:p14="http://schemas.microsoft.com/office/powerpoint/2010/main" val="9246177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enssheds.org.u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Encourage attendees to use wellbeing plans with the public</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Encourage colleagues to access mental wellbeing and SP training</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Promote grant opportunities</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Request for partners to support young people enterprise programme</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p:txBody>
      </p:sp>
      <p:sp>
        <p:nvSpPr>
          <p:cNvPr id="4" name="Slide Number Placeholder 3"/>
          <p:cNvSpPr>
            <a:spLocks noGrp="1"/>
          </p:cNvSpPr>
          <p:nvPr>
            <p:ph type="sldNum" sz="quarter" idx="5"/>
          </p:nvPr>
        </p:nvSpPr>
        <p:spPr/>
        <p:txBody>
          <a:bodyPr/>
          <a:lstStyle/>
          <a:p>
            <a:fld id="{A0F03E0E-0BB7-B74E-AFEB-33EC2F7609A8}" type="slidenum">
              <a:rPr lang="en-US" smtClean="0"/>
              <a:pPr/>
              <a:t>1</a:t>
            </a:fld>
            <a:endParaRPr lang="en-US" dirty="0"/>
          </a:p>
        </p:txBody>
      </p:sp>
    </p:spTree>
    <p:extLst>
      <p:ext uri="{BB962C8B-B14F-4D97-AF65-F5344CB8AC3E}">
        <p14:creationId xmlns:p14="http://schemas.microsoft.com/office/powerpoint/2010/main" val="352730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aim of this training is 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CA" sz="1800" dirty="0">
                <a:effectLst/>
                <a:latin typeface="Arial" panose="020B0604020202020204" pitchFamily="34" charset="0"/>
                <a:ea typeface="Calibri" panose="020F0502020204030204" pitchFamily="34" charset="0"/>
              </a:rPr>
              <a:t>To recognise when people are in need and know how to support them appropriately</a:t>
            </a:r>
            <a:endParaRPr lang="en-GB" sz="1800" dirty="0">
              <a:effectLst/>
              <a:latin typeface="Arial" panose="020B0604020202020204" pitchFamily="34" charset="0"/>
              <a:ea typeface="Calibri" panose="020F0502020204030204" pitchFamily="34" charset="0"/>
            </a:endParaRPr>
          </a:p>
          <a:p>
            <a:pPr marL="342900" lvl="0" indent="-342900" algn="l">
              <a:lnSpc>
                <a:spcPct val="107000"/>
              </a:lnSpc>
              <a:spcAft>
                <a:spcPts val="800"/>
              </a:spcAft>
              <a:buFont typeface="+mj-lt"/>
              <a:buAutoNum type="arabicPeriod"/>
            </a:pPr>
            <a:r>
              <a:rPr lang="en-CA" sz="1800" dirty="0">
                <a:effectLst/>
                <a:latin typeface="Arial" panose="020B0604020202020204" pitchFamily="34" charset="0"/>
                <a:ea typeface="Calibri" panose="020F0502020204030204" pitchFamily="34" charset="0"/>
              </a:rPr>
              <a:t>Improve confidence in communicating sensitive information, increase early recognition of mental health problems in diverse communities/groups.</a:t>
            </a:r>
            <a:endParaRPr lang="en-GB" sz="1800" dirty="0">
              <a:effectLst/>
              <a:latin typeface="Arial" panose="020B0604020202020204" pitchFamily="34" charset="0"/>
              <a:ea typeface="Calibri" panose="020F0502020204030204" pitchFamily="34" charset="0"/>
            </a:endParaRPr>
          </a:p>
          <a:p>
            <a:pPr marL="342900" lvl="0" indent="-342900" algn="l">
              <a:lnSpc>
                <a:spcPct val="107000"/>
              </a:lnSpc>
              <a:spcAft>
                <a:spcPts val="800"/>
              </a:spcAft>
              <a:buFont typeface="+mj-lt"/>
              <a:buAutoNum type="arabicPeriod"/>
            </a:pPr>
            <a:r>
              <a:rPr lang="en-CA" sz="1800" dirty="0">
                <a:effectLst/>
                <a:latin typeface="Arial" panose="020B0604020202020204" pitchFamily="34" charset="0"/>
                <a:ea typeface="Calibri" panose="020F0502020204030204" pitchFamily="34" charset="0"/>
              </a:rPr>
              <a:t>Develop the community competence to enable the development of a network of champions/ residents within communities </a:t>
            </a:r>
            <a:endParaRPr lang="en-GB" sz="1800" dirty="0">
              <a:effectLst/>
              <a:latin typeface="Arial" panose="020B0604020202020204" pitchFamily="34" charset="0"/>
              <a:ea typeface="Calibri" panose="020F0502020204030204" pitchFamily="34" charset="0"/>
            </a:endParaRPr>
          </a:p>
          <a:p>
            <a:pPr marL="342900" lvl="0" indent="-342900" algn="l">
              <a:lnSpc>
                <a:spcPct val="107000"/>
              </a:lnSpc>
              <a:spcAft>
                <a:spcPts val="800"/>
              </a:spcAft>
              <a:buFont typeface="+mj-lt"/>
              <a:buAutoNum type="arabicPeriod"/>
            </a:pPr>
            <a:r>
              <a:rPr lang="en-CA" sz="1800" dirty="0">
                <a:effectLst/>
                <a:latin typeface="Arial" panose="020B0604020202020204" pitchFamily="34" charset="0"/>
                <a:ea typeface="Calibri" panose="020F0502020204030204" pitchFamily="34" charset="0"/>
              </a:rPr>
              <a:t>Enhance the ability to answer questions and support concerns around mental wellbeing including how to tackle stigma and identify early signs.</a:t>
            </a:r>
            <a:endParaRPr lang="en-GB" sz="18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A0F03E0E-0BB7-B74E-AFEB-33EC2F7609A8}" type="slidenum">
              <a:rPr lang="en-US" smtClean="0"/>
              <a:pPr/>
              <a:t>11</a:t>
            </a:fld>
            <a:endParaRPr lang="en-US" dirty="0"/>
          </a:p>
        </p:txBody>
      </p:sp>
    </p:spTree>
    <p:extLst>
      <p:ext uri="{BB962C8B-B14F-4D97-AF65-F5344CB8AC3E}">
        <p14:creationId xmlns:p14="http://schemas.microsoft.com/office/powerpoint/2010/main" val="135189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F03E0E-0BB7-B74E-AFEB-33EC2F7609A8}" type="slidenum">
              <a:rPr lang="en-US" smtClean="0"/>
              <a:pPr/>
              <a:t>12</a:t>
            </a:fld>
            <a:endParaRPr lang="en-US" dirty="0"/>
          </a:p>
        </p:txBody>
      </p:sp>
    </p:spTree>
    <p:extLst>
      <p:ext uri="{BB962C8B-B14F-4D97-AF65-F5344CB8AC3E}">
        <p14:creationId xmlns:p14="http://schemas.microsoft.com/office/powerpoint/2010/main" val="147603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F03E0E-0BB7-B74E-AFEB-33EC2F7609A8}" type="slidenum">
              <a:rPr lang="en-US" smtClean="0"/>
              <a:pPr/>
              <a:t>2</a:t>
            </a:fld>
            <a:endParaRPr lang="en-US" dirty="0"/>
          </a:p>
        </p:txBody>
      </p:sp>
    </p:spTree>
    <p:extLst>
      <p:ext uri="{BB962C8B-B14F-4D97-AF65-F5344CB8AC3E}">
        <p14:creationId xmlns:p14="http://schemas.microsoft.com/office/powerpoint/2010/main" val="54962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F03E0E-0BB7-B74E-AFEB-33EC2F7609A8}" type="slidenum">
              <a:rPr lang="en-US" smtClean="0"/>
              <a:pPr/>
              <a:t>3</a:t>
            </a:fld>
            <a:endParaRPr lang="en-US" dirty="0"/>
          </a:p>
        </p:txBody>
      </p:sp>
    </p:spTree>
    <p:extLst>
      <p:ext uri="{BB962C8B-B14F-4D97-AF65-F5344CB8AC3E}">
        <p14:creationId xmlns:p14="http://schemas.microsoft.com/office/powerpoint/2010/main" val="404561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 outcome framework data – worse in those circled red than statistical neighbours </a:t>
            </a:r>
          </a:p>
          <a:p>
            <a:r>
              <a:rPr lang="en-GB" dirty="0"/>
              <a:t>MWB strategy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9D33A-A4E2-40EA-8254-F65BDA5BCB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51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General - </a:t>
            </a:r>
            <a:r>
              <a:rPr lang="en-GB" sz="1200" dirty="0">
                <a:latin typeface="Calibri (Body)"/>
              </a:rPr>
              <a:t>Address inequalities and Actively promote elements of good mental health practices in delivery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latin typeface="Calibri (Body)"/>
              </a:rPr>
              <a:t>Neurodiverse</a:t>
            </a:r>
            <a:r>
              <a:rPr lang="en-GB" sz="1200" dirty="0">
                <a:latin typeface="Calibri (Body)"/>
              </a:rPr>
              <a:t> – isolation, loneliness, suicide – increased risk. </a:t>
            </a:r>
            <a:r>
              <a:rPr lang="en-GB" sz="1200" dirty="0">
                <a:effectLst/>
                <a:latin typeface="Calibri (Body)"/>
                <a:ea typeface="Calibri" panose="020F0502020204030204" pitchFamily="34" charset="0"/>
                <a:cs typeface="Arial" panose="020B0604020202020204" pitchFamily="34" charset="0"/>
              </a:rPr>
              <a:t>Providing people with a learning disability and autistic people of all ages experience high-quality, timely support that respects individual needs and wishes, and upholds human rights</a:t>
            </a:r>
            <a:endParaRPr lang="en-GB" sz="1200" dirty="0">
              <a:latin typeface="Calibri (Body)"/>
            </a:endParaRPr>
          </a:p>
          <a:p>
            <a:r>
              <a:rPr lang="en-GB" sz="1200" b="1" dirty="0">
                <a:latin typeface="Calibri (Body)"/>
              </a:rPr>
              <a:t>Men</a:t>
            </a:r>
            <a:r>
              <a:rPr lang="en-GB" sz="1200" dirty="0">
                <a:latin typeface="Calibri (Body)"/>
              </a:rPr>
              <a:t> – Higher risk of suicide and lack of receiving support, barrier at crisis point. </a:t>
            </a:r>
            <a:r>
              <a:rPr lang="en-GB" sz="1200" dirty="0">
                <a:effectLst/>
                <a:latin typeface="Calibri (Body)"/>
                <a:ea typeface="Calibri" panose="020F0502020204030204" pitchFamily="34" charset="0"/>
              </a:rPr>
              <a:t>Stigma remains a huge barrier, both for the public at large and for those dealing with mental health conditions and symptoms. </a:t>
            </a:r>
            <a:endParaRPr lang="en-GB" sz="1200" dirty="0">
              <a:latin typeface="Calibri (Body)"/>
              <a:ea typeface="Calibri" panose="020F0502020204030204" pitchFamily="34" charset="0"/>
            </a:endParaRPr>
          </a:p>
          <a:p>
            <a:r>
              <a:rPr lang="en-GB" sz="1200" dirty="0">
                <a:effectLst/>
                <a:latin typeface="Calibri (Body)"/>
                <a:ea typeface="Calibri" panose="020F0502020204030204" pitchFamily="34" charset="0"/>
              </a:rPr>
              <a:t>Research suggests men require help that meets their preferences, is meaningful to them, is accessible and is engaging. For example, </a:t>
            </a:r>
            <a:r>
              <a:rPr lang="en-GB" sz="1200" u="sng" dirty="0">
                <a:solidFill>
                  <a:srgbClr val="0000FF"/>
                </a:solidFill>
                <a:effectLst/>
                <a:latin typeface="Calibri (Body)"/>
                <a:ea typeface="Calibri" panose="020F0502020204030204" pitchFamily="34" charset="0"/>
                <a:cs typeface="Arial" panose="020B0604020202020204" pitchFamily="34" charset="0"/>
                <a:hlinkClick r:id="rId3"/>
              </a:rPr>
              <a:t>Men’s Sheds</a:t>
            </a:r>
            <a:r>
              <a:rPr lang="en-GB" sz="1200" dirty="0">
                <a:effectLst/>
                <a:latin typeface="Calibri (Body)"/>
                <a:ea typeface="Calibri" panose="020F0502020204030204" pitchFamily="34" charset="0"/>
              </a:rPr>
              <a:t> provide community spaces where men can connect and chat, over practical activities</a:t>
            </a:r>
          </a:p>
          <a:p>
            <a:pPr lvl="0" defTabSz="457189" fontAlgn="base">
              <a:lnSpc>
                <a:spcPct val="90000"/>
              </a:lnSpc>
              <a:spcBef>
                <a:spcPct val="20000"/>
              </a:spcBef>
            </a:pPr>
            <a:r>
              <a:rPr lang="en-GB" sz="1200" b="1" dirty="0">
                <a:latin typeface="Calibri (Body)"/>
              </a:rPr>
              <a:t>YP</a:t>
            </a:r>
            <a:r>
              <a:rPr lang="en-GB" sz="1200" dirty="0">
                <a:latin typeface="Calibri (Body)"/>
              </a:rPr>
              <a:t> -  </a:t>
            </a:r>
            <a:r>
              <a:rPr lang="en-US" sz="1200" dirty="0">
                <a:solidFill>
                  <a:srgbClr val="141313"/>
                </a:solidFill>
                <a:cs typeface="Arial" panose="020B0604020202020204" pitchFamily="34" charset="0"/>
              </a:rPr>
              <a:t>Walsall fares particularly badly in terms of income (16th), education, skills &amp; training deprivation(11th)  and employment (38th) and many of the issues that challenge the borough match the geography of deprivation.</a:t>
            </a:r>
          </a:p>
          <a:p>
            <a:pPr defTabSz="457189">
              <a:lnSpc>
                <a:spcPct val="90000"/>
              </a:lnSpc>
              <a:spcBef>
                <a:spcPct val="20000"/>
              </a:spcBef>
              <a:spcAft>
                <a:spcPts val="800"/>
              </a:spcAft>
            </a:pPr>
            <a:r>
              <a:rPr lang="en-US" sz="1200" dirty="0">
                <a:solidFill>
                  <a:srgbClr val="141313"/>
                </a:solidFill>
                <a:cs typeface="Arial" panose="020B0604020202020204" pitchFamily="34" charset="0"/>
              </a:rPr>
              <a:t>Offering funding opportunities to young people, age of 16-30 year olds in the form of grants to those living in areas of deprivation and socioeconomic disadvantage who are young carers, not in education, employment or training (NEET). </a:t>
            </a:r>
          </a:p>
          <a:p>
            <a:pPr marL="0" lvl="0" indent="0">
              <a:buFont typeface="Arial" panose="020B0604020202020204" pitchFamily="34" charset="0"/>
              <a:buNone/>
            </a:pPr>
            <a:endParaRPr lang="en-GB" sz="1200" dirty="0">
              <a:latin typeface="Calibri (Body)"/>
            </a:endParaRPr>
          </a:p>
          <a:p>
            <a:endParaRPr lang="en-GB" dirty="0"/>
          </a:p>
        </p:txBody>
      </p:sp>
      <p:sp>
        <p:nvSpPr>
          <p:cNvPr id="4" name="Slide Number Placeholder 3"/>
          <p:cNvSpPr>
            <a:spLocks noGrp="1"/>
          </p:cNvSpPr>
          <p:nvPr>
            <p:ph type="sldNum" sz="quarter" idx="5"/>
          </p:nvPr>
        </p:nvSpPr>
        <p:spPr/>
        <p:txBody>
          <a:bodyPr/>
          <a:lstStyle/>
          <a:p>
            <a:fld id="{A0F03E0E-0BB7-B74E-AFEB-33EC2F7609A8}" type="slidenum">
              <a:rPr lang="en-US" smtClean="0"/>
              <a:pPr/>
              <a:t>5</a:t>
            </a:fld>
            <a:endParaRPr lang="en-US" dirty="0"/>
          </a:p>
        </p:txBody>
      </p:sp>
    </p:spTree>
    <p:extLst>
      <p:ext uri="{BB962C8B-B14F-4D97-AF65-F5344CB8AC3E}">
        <p14:creationId xmlns:p14="http://schemas.microsoft.com/office/powerpoint/2010/main" val="101906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b="1" dirty="0"/>
              <a:t>align with the mental wellbeing 23/33 strategy and align with the thematic wheel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endParaRPr lang="en-GB" dirty="0"/>
          </a:p>
          <a:p>
            <a:r>
              <a:rPr lang="en-GB" b="1" dirty="0"/>
              <a:t>Neurodiversity</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grant is broad providing organisations to be innovative with their delivery with improving mental wellbeing in their delivery.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Objectives: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Deliver mental welling elements this could entail of the components in the 8 steps to mental wellbeing plan / Increase the number of organisations signing up to the No Wrong Door System and delivering wellbeing plans with service users.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Address inequalities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Actively promote elements of good mental health practices in delivery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Increase the number of organisations signing up to the Mental Wellbeing Prevention Concordat. The Mental Wellbeing Prevention Concordat is an agreed set of actions owned by local organisations to improve population mental wellbeing.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0F03E0E-0BB7-B74E-AFEB-33EC2F7609A8}" type="slidenum">
              <a:rPr lang="en-US" smtClean="0"/>
              <a:pPr/>
              <a:t>6</a:t>
            </a:fld>
            <a:endParaRPr lang="en-US" dirty="0"/>
          </a:p>
        </p:txBody>
      </p:sp>
    </p:spTree>
    <p:extLst>
      <p:ext uri="{BB962C8B-B14F-4D97-AF65-F5344CB8AC3E}">
        <p14:creationId xmlns:p14="http://schemas.microsoft.com/office/powerpoint/2010/main" val="288226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b="1" dirty="0"/>
              <a:t>align with the mental wellbeing 23/33 strategy and align with the thematic wheel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This programme will contribute to delivery of the priorities within the Walsall Multi-Agency Mental Wellbeing Strategy in line with the Wellbeing Walsall Thematic wheel.</a:t>
            </a:r>
            <a:endParaRPr lang="en-GB" sz="1800" dirty="0">
              <a:effectLst/>
              <a:latin typeface="Times New Roman" panose="02020603050405020304" pitchFamily="18" charset="0"/>
              <a:ea typeface="Times New Roman" panose="02020603050405020304" pitchFamily="18" charset="0"/>
            </a:endParaRPr>
          </a:p>
          <a:p>
            <a:r>
              <a:rPr lang="en-GB" b="1" dirty="0"/>
              <a:t>Men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Stigma remains a huge barrier, both for the public at large and for those dealing with mental health conditions and symptoms. It is well recognised that </a:t>
            </a:r>
            <a:r>
              <a:rPr lang="en-GB" sz="1800" b="1" dirty="0">
                <a:effectLst/>
                <a:latin typeface="Arial" panose="020B0604020202020204" pitchFamily="34" charset="0"/>
                <a:ea typeface="Calibri" panose="020F0502020204030204" pitchFamily="34" charset="0"/>
                <a:cs typeface="Arial" panose="020B0604020202020204" pitchFamily="34" charset="0"/>
              </a:rPr>
              <a:t>men’s</a:t>
            </a:r>
            <a:r>
              <a:rPr lang="en-GB" sz="1800" dirty="0">
                <a:effectLst/>
                <a:latin typeface="Arial" panose="020B0604020202020204" pitchFamily="34" charset="0"/>
                <a:ea typeface="Calibri" panose="020F0502020204030204" pitchFamily="34" charset="0"/>
                <a:cs typeface="Arial" panose="020B0604020202020204" pitchFamily="34" charset="0"/>
              </a:rPr>
              <a:t> health is a major concern.  This programme seeks to explore different approaches to increase acceptability amongst men to talk about mental health distress and need.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0F03E0E-0BB7-B74E-AFEB-33EC2F7609A8}" type="slidenum">
              <a:rPr lang="en-US" smtClean="0"/>
              <a:pPr/>
              <a:t>7</a:t>
            </a:fld>
            <a:endParaRPr lang="en-US" dirty="0"/>
          </a:p>
        </p:txBody>
      </p:sp>
    </p:spTree>
    <p:extLst>
      <p:ext uri="{BB962C8B-B14F-4D97-AF65-F5344CB8AC3E}">
        <p14:creationId xmlns:p14="http://schemas.microsoft.com/office/powerpoint/2010/main" val="17523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dirty="0"/>
              <a:t>Dates of YP enterprise to be adjusted</a:t>
            </a:r>
          </a:p>
        </p:txBody>
      </p:sp>
      <p:sp>
        <p:nvSpPr>
          <p:cNvPr id="4" name="Slide Number Placeholder 3"/>
          <p:cNvSpPr>
            <a:spLocks noGrp="1"/>
          </p:cNvSpPr>
          <p:nvPr>
            <p:ph type="sldNum" sz="quarter" idx="5"/>
          </p:nvPr>
        </p:nvSpPr>
        <p:spPr/>
        <p:txBody>
          <a:bodyPr/>
          <a:lstStyle/>
          <a:p>
            <a:fld id="{A0F03E0E-0BB7-B74E-AFEB-33EC2F7609A8}" type="slidenum">
              <a:rPr lang="en-US" smtClean="0"/>
              <a:pPr/>
              <a:t>9</a:t>
            </a:fld>
            <a:endParaRPr lang="en-US" dirty="0"/>
          </a:p>
        </p:txBody>
      </p:sp>
    </p:spTree>
    <p:extLst>
      <p:ext uri="{BB962C8B-B14F-4D97-AF65-F5344CB8AC3E}">
        <p14:creationId xmlns:p14="http://schemas.microsoft.com/office/powerpoint/2010/main" val="149909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wellbeing plan with community members </a:t>
            </a:r>
          </a:p>
        </p:txBody>
      </p:sp>
      <p:sp>
        <p:nvSpPr>
          <p:cNvPr id="4" name="Slide Number Placeholder 3"/>
          <p:cNvSpPr>
            <a:spLocks noGrp="1"/>
          </p:cNvSpPr>
          <p:nvPr>
            <p:ph type="sldNum" sz="quarter" idx="5"/>
          </p:nvPr>
        </p:nvSpPr>
        <p:spPr/>
        <p:txBody>
          <a:bodyPr/>
          <a:lstStyle/>
          <a:p>
            <a:fld id="{A0F03E0E-0BB7-B74E-AFEB-33EC2F7609A8}" type="slidenum">
              <a:rPr lang="en-US" smtClean="0"/>
              <a:pPr/>
              <a:t>10</a:t>
            </a:fld>
            <a:endParaRPr lang="en-US" dirty="0"/>
          </a:p>
        </p:txBody>
      </p:sp>
    </p:spTree>
    <p:extLst>
      <p:ext uri="{BB962C8B-B14F-4D97-AF65-F5344CB8AC3E}">
        <p14:creationId xmlns:p14="http://schemas.microsoft.com/office/powerpoint/2010/main" val="123736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 on scree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0000" y="756000"/>
            <a:ext cx="4068000" cy="3780000"/>
          </a:xfrm>
          <a:prstGeom prst="rect">
            <a:avLst/>
          </a:prstGeom>
        </p:spPr>
        <p:txBody>
          <a:bodyPr/>
          <a:lstStyle>
            <a:lvl1pPr>
              <a:defRPr sz="2200">
                <a:solidFill>
                  <a:srgbClr val="141313"/>
                </a:solidFill>
                <a:latin typeface="Arial" panose="020B0604020202020204" pitchFamily="34" charset="0"/>
                <a:cs typeface="Arial" panose="020B0604020202020204" pitchFamily="34" charset="0"/>
              </a:defRPr>
            </a:lvl1pPr>
            <a:lvl2pPr marL="625475" indent="-284163">
              <a:buFont typeface="Arial" panose="020B0604020202020204" pitchFamily="34" charset="0"/>
              <a:buChar char="•"/>
              <a:defRPr sz="2000">
                <a:solidFill>
                  <a:srgbClr val="141313"/>
                </a:solidFill>
                <a:latin typeface="Arial" panose="020B0604020202020204" pitchFamily="34" charset="0"/>
                <a:cs typeface="Arial" panose="020B0604020202020204" pitchFamily="34" charset="0"/>
              </a:defRPr>
            </a:lvl2pPr>
            <a:lvl3pPr marL="895350" indent="-227013">
              <a:defRPr sz="1800">
                <a:solidFill>
                  <a:srgbClr val="141313"/>
                </a:solidFill>
                <a:latin typeface="Arial" panose="020B0604020202020204" pitchFamily="34" charset="0"/>
                <a:cs typeface="Arial" panose="020B0604020202020204" pitchFamily="34" charset="0"/>
              </a:defRPr>
            </a:lvl3pPr>
            <a:lvl4pPr marL="1163638" indent="-227013">
              <a:defRPr sz="1600">
                <a:solidFill>
                  <a:srgbClr val="141313"/>
                </a:solidFill>
                <a:latin typeface="Arial" panose="020B0604020202020204" pitchFamily="34" charset="0"/>
                <a:cs typeface="Arial" panose="020B0604020202020204" pitchFamily="34" charset="0"/>
              </a:defRPr>
            </a:lvl4pPr>
            <a:lvl5pPr>
              <a:defRPr sz="1350">
                <a:solidFill>
                  <a:srgbClr val="141313"/>
                </a:solidFill>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80464" y="756000"/>
            <a:ext cx="4068000" cy="3780000"/>
          </a:xfrm>
          <a:prstGeom prst="rect">
            <a:avLst/>
          </a:prstGeom>
        </p:spPr>
        <p:txBody>
          <a:bodyPr/>
          <a:lstStyle>
            <a:lvl1pPr>
              <a:defRPr sz="2200">
                <a:solidFill>
                  <a:srgbClr val="141313"/>
                </a:solidFill>
                <a:latin typeface="Arial" panose="020B0604020202020204" pitchFamily="34" charset="0"/>
                <a:cs typeface="Arial" panose="020B0604020202020204" pitchFamily="34" charset="0"/>
              </a:defRPr>
            </a:lvl1pPr>
            <a:lvl2pPr marL="625475" indent="-284163">
              <a:buFont typeface="Arial" panose="020B0604020202020204" pitchFamily="34" charset="0"/>
              <a:buChar char="•"/>
              <a:defRPr lang="en-US" sz="2000" kern="1200" dirty="0" smtClean="0">
                <a:solidFill>
                  <a:srgbClr val="141313"/>
                </a:solidFill>
                <a:latin typeface="Arial" panose="020B0604020202020204" pitchFamily="34" charset="0"/>
                <a:ea typeface="+mn-ea"/>
                <a:cs typeface="Arial" panose="020B0604020202020204" pitchFamily="34" charset="0"/>
              </a:defRPr>
            </a:lvl2pPr>
            <a:lvl3pPr marL="895350" indent="-227013">
              <a:defRPr sz="1800">
                <a:solidFill>
                  <a:srgbClr val="141313"/>
                </a:solidFill>
                <a:latin typeface="Arial" panose="020B0604020202020204" pitchFamily="34" charset="0"/>
                <a:cs typeface="Arial" panose="020B0604020202020204" pitchFamily="34" charset="0"/>
              </a:defRPr>
            </a:lvl3pPr>
            <a:lvl4pPr marL="1163638" indent="-227013">
              <a:defRPr sz="1600">
                <a:solidFill>
                  <a:srgbClr val="141313"/>
                </a:solidFill>
                <a:latin typeface="Arial" panose="020B0604020202020204" pitchFamily="34" charset="0"/>
                <a:cs typeface="Arial" panose="020B0604020202020204" pitchFamily="34" charset="0"/>
              </a:defRPr>
            </a:lvl4pPr>
            <a:lvl5pPr>
              <a:defRPr sz="1350">
                <a:solidFill>
                  <a:srgbClr val="141313"/>
                </a:solidFill>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1"/>
          <p:cNvSpPr>
            <a:spLocks noGrp="1"/>
          </p:cNvSpPr>
          <p:nvPr>
            <p:ph type="title"/>
          </p:nvPr>
        </p:nvSpPr>
        <p:spPr>
          <a:xfrm>
            <a:off x="360000" y="0"/>
            <a:ext cx="8388464" cy="648000"/>
          </a:xfrm>
          <a:prstGeom prst="rect">
            <a:avLst/>
          </a:prstGeom>
        </p:spPr>
        <p:txBody>
          <a:bodyPr anchor="ctr"/>
          <a:lstStyle>
            <a:lvl1pPr marL="0" marR="0" indent="0" algn="l" defTabSz="342900" rtl="0" eaLnBrk="1" fontAlgn="auto" latinLnBrk="0" hangingPunct="1">
              <a:lnSpc>
                <a:spcPct val="100000"/>
              </a:lnSpc>
              <a:spcBef>
                <a:spcPct val="0"/>
              </a:spcBef>
              <a:spcAft>
                <a:spcPts val="0"/>
              </a:spcAft>
              <a:buClrTx/>
              <a:buSzTx/>
              <a:buFontTx/>
              <a:buNone/>
              <a:tabLst/>
              <a:defRPr sz="2800" b="1">
                <a:solidFill>
                  <a:srgbClr val="672666"/>
                </a:solidFill>
                <a:latin typeface="Arial" panose="020B0604020202020204" pitchFamily="34" charset="0"/>
                <a:cs typeface="Arial" panose="020B0604020202020204" pitchFamily="34" charset="0"/>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lang="en-US" dirty="0"/>
              <a:t>Click to edit Master title style</a:t>
            </a:r>
            <a:endParaRPr lang="en-GB" dirty="0"/>
          </a:p>
        </p:txBody>
      </p:sp>
    </p:spTree>
    <p:extLst>
      <p:ext uri="{BB962C8B-B14F-4D97-AF65-F5344CB8AC3E}">
        <p14:creationId xmlns:p14="http://schemas.microsoft.com/office/powerpoint/2010/main" val="144448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layout - on screen">
    <p:spTree>
      <p:nvGrpSpPr>
        <p:cNvPr id="1" name=""/>
        <p:cNvGrpSpPr/>
        <p:nvPr/>
      </p:nvGrpSpPr>
      <p:grpSpPr>
        <a:xfrm>
          <a:off x="0" y="0"/>
          <a:ext cx="0" cy="0"/>
          <a:chOff x="0" y="0"/>
          <a:chExt cx="0" cy="0"/>
        </a:xfrm>
      </p:grpSpPr>
      <p:sp>
        <p:nvSpPr>
          <p:cNvPr id="7" name="Content Placeholder 6"/>
          <p:cNvSpPr>
            <a:spLocks noGrp="1"/>
          </p:cNvSpPr>
          <p:nvPr>
            <p:ph sz="quarter" idx="11" hasCustomPrompt="1"/>
          </p:nvPr>
        </p:nvSpPr>
        <p:spPr>
          <a:xfrm>
            <a:off x="360000" y="756000"/>
            <a:ext cx="8388464" cy="3780000"/>
          </a:xfrm>
          <a:prstGeom prst="rect">
            <a:avLst/>
          </a:prstGeom>
        </p:spPr>
        <p:txBody>
          <a:bodyPr/>
          <a:lstStyle>
            <a:lvl1pPr>
              <a:buFont typeface="Arial" pitchFamily="34" charset="0"/>
              <a:buChar char="•"/>
              <a:defRPr sz="2200">
                <a:solidFill>
                  <a:srgbClr val="141313"/>
                </a:solidFill>
                <a:latin typeface="Arial" panose="020B0604020202020204" pitchFamily="34" charset="0"/>
                <a:cs typeface="Arial" panose="020B0604020202020204" pitchFamily="34" charset="0"/>
              </a:defRPr>
            </a:lvl1pPr>
            <a:lvl2pPr marL="469106" indent="-214313">
              <a:buFont typeface="Arial" pitchFamily="34" charset="0"/>
              <a:buChar char="•"/>
              <a:defRPr sz="2000">
                <a:solidFill>
                  <a:srgbClr val="141313"/>
                </a:solidFill>
                <a:latin typeface="Arial" panose="020B0604020202020204" pitchFamily="34" charset="0"/>
                <a:cs typeface="Arial" panose="020B0604020202020204" pitchFamily="34" charset="0"/>
              </a:defRPr>
            </a:lvl2pPr>
            <a:lvl3pPr marL="672704" indent="-171450">
              <a:defRPr sz="1800">
                <a:solidFill>
                  <a:srgbClr val="141313"/>
                </a:solidFill>
                <a:latin typeface="Arial" panose="020B0604020202020204" pitchFamily="34" charset="0"/>
                <a:cs typeface="Arial" panose="020B0604020202020204" pitchFamily="34" charset="0"/>
              </a:defRPr>
            </a:lvl3pPr>
            <a:lvl4pPr marL="876300" indent="-171450">
              <a:defRPr sz="1600">
                <a:solidFill>
                  <a:srgbClr val="141313"/>
                </a:solidFill>
                <a:latin typeface="Arial" panose="020B0604020202020204" pitchFamily="34" charset="0"/>
                <a:cs typeface="Arial" panose="020B0604020202020204" pitchFamily="34" charset="0"/>
              </a:defRPr>
            </a:lvl4pPr>
            <a:lvl5pPr marL="1079897" indent="-171450">
              <a:defRPr>
                <a:solidFill>
                  <a:srgbClr val="141313"/>
                </a:solidFill>
                <a:latin typeface="Arial" panose="020B0604020202020204" pitchFamily="34" charset="0"/>
                <a:cs typeface="Arial" panose="020B0604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1"/>
            <a:endParaRPr lang="en-US" dirty="0"/>
          </a:p>
          <a:p>
            <a:pPr lvl="1"/>
            <a:endParaRPr lang="en-US" dirty="0"/>
          </a:p>
        </p:txBody>
      </p:sp>
      <p:sp>
        <p:nvSpPr>
          <p:cNvPr id="4" name="Title 1"/>
          <p:cNvSpPr>
            <a:spLocks noGrp="1"/>
          </p:cNvSpPr>
          <p:nvPr>
            <p:ph type="title"/>
          </p:nvPr>
        </p:nvSpPr>
        <p:spPr>
          <a:xfrm>
            <a:off x="360000" y="0"/>
            <a:ext cx="8388464" cy="648000"/>
          </a:xfrm>
          <a:prstGeom prst="rect">
            <a:avLst/>
          </a:prstGeom>
        </p:spPr>
        <p:txBody>
          <a:bodyPr anchor="ctr"/>
          <a:lstStyle>
            <a:lvl1pPr marL="0" marR="0" indent="0" algn="l" defTabSz="342900" rtl="0" eaLnBrk="1" fontAlgn="auto" latinLnBrk="0" hangingPunct="1">
              <a:lnSpc>
                <a:spcPct val="100000"/>
              </a:lnSpc>
              <a:spcBef>
                <a:spcPct val="0"/>
              </a:spcBef>
              <a:spcAft>
                <a:spcPts val="0"/>
              </a:spcAft>
              <a:buClrTx/>
              <a:buSzTx/>
              <a:buFontTx/>
              <a:buNone/>
              <a:tabLst/>
              <a:defRPr sz="2800" b="1">
                <a:solidFill>
                  <a:srgbClr val="672666"/>
                </a:solidFill>
                <a:latin typeface="Arial" panose="020B0604020202020204" pitchFamily="34" charset="0"/>
                <a:cs typeface="Arial" panose="020B0604020202020204" pitchFamily="34" charset="0"/>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lang="en-US" dirty="0"/>
              <a:t>Click to edit Master title style</a:t>
            </a:r>
            <a:endParaRPr lang="en-GB" dirty="0"/>
          </a:p>
        </p:txBody>
      </p:sp>
    </p:spTree>
    <p:extLst>
      <p:ext uri="{BB962C8B-B14F-4D97-AF65-F5344CB8AC3E}">
        <p14:creationId xmlns:p14="http://schemas.microsoft.com/office/powerpoint/2010/main" val="214462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layout - projected">
    <p:spTree>
      <p:nvGrpSpPr>
        <p:cNvPr id="1" name=""/>
        <p:cNvGrpSpPr/>
        <p:nvPr/>
      </p:nvGrpSpPr>
      <p:grpSpPr>
        <a:xfrm>
          <a:off x="0" y="0"/>
          <a:ext cx="0" cy="0"/>
          <a:chOff x="0" y="0"/>
          <a:chExt cx="0" cy="0"/>
        </a:xfrm>
      </p:grpSpPr>
      <p:sp>
        <p:nvSpPr>
          <p:cNvPr id="7" name="Content Placeholder 6"/>
          <p:cNvSpPr>
            <a:spLocks noGrp="1"/>
          </p:cNvSpPr>
          <p:nvPr>
            <p:ph sz="quarter" idx="11" hasCustomPrompt="1"/>
          </p:nvPr>
        </p:nvSpPr>
        <p:spPr>
          <a:xfrm>
            <a:off x="360000" y="756000"/>
            <a:ext cx="8388464" cy="3780000"/>
          </a:xfrm>
          <a:prstGeom prst="rect">
            <a:avLst/>
          </a:prstGeom>
        </p:spPr>
        <p:txBody>
          <a:bodyPr/>
          <a:lstStyle>
            <a:lvl1pPr>
              <a:buFont typeface="Arial" pitchFamily="34" charset="0"/>
              <a:buChar char="•"/>
              <a:defRPr sz="2800">
                <a:solidFill>
                  <a:srgbClr val="141313"/>
                </a:solidFill>
                <a:latin typeface="Arial" panose="020B0604020202020204" pitchFamily="34" charset="0"/>
                <a:cs typeface="Arial" panose="020B0604020202020204" pitchFamily="34" charset="0"/>
              </a:defRPr>
            </a:lvl1pPr>
            <a:lvl2pPr marL="469106" indent="-214313">
              <a:buFont typeface="Arial" pitchFamily="34" charset="0"/>
              <a:buChar char="•"/>
              <a:defRPr sz="2400">
                <a:solidFill>
                  <a:srgbClr val="141313"/>
                </a:solidFill>
                <a:latin typeface="Arial" panose="020B0604020202020204" pitchFamily="34" charset="0"/>
                <a:cs typeface="Arial" panose="020B0604020202020204" pitchFamily="34" charset="0"/>
              </a:defRPr>
            </a:lvl2pPr>
            <a:lvl3pPr marL="672704" indent="-171450">
              <a:defRPr sz="2000">
                <a:solidFill>
                  <a:srgbClr val="141313"/>
                </a:solidFill>
                <a:latin typeface="Arial" panose="020B0604020202020204" pitchFamily="34" charset="0"/>
                <a:cs typeface="Arial" panose="020B0604020202020204" pitchFamily="34" charset="0"/>
              </a:defRPr>
            </a:lvl3pPr>
            <a:lvl4pPr marL="876300" indent="-171450">
              <a:defRPr sz="1800">
                <a:solidFill>
                  <a:srgbClr val="141313"/>
                </a:solidFill>
                <a:latin typeface="Arial" panose="020B0604020202020204" pitchFamily="34" charset="0"/>
                <a:cs typeface="Arial" panose="020B0604020202020204" pitchFamily="34" charset="0"/>
              </a:defRPr>
            </a:lvl4pPr>
            <a:lvl5pPr marL="1079897" indent="-171450">
              <a:defRPr>
                <a:solidFill>
                  <a:srgbClr val="141313"/>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a:p>
            <a:pPr lvl="1"/>
            <a:endParaRPr lang="en-US" dirty="0"/>
          </a:p>
        </p:txBody>
      </p:sp>
      <p:sp>
        <p:nvSpPr>
          <p:cNvPr id="4" name="Title 1"/>
          <p:cNvSpPr>
            <a:spLocks noGrp="1"/>
          </p:cNvSpPr>
          <p:nvPr>
            <p:ph type="title"/>
          </p:nvPr>
        </p:nvSpPr>
        <p:spPr>
          <a:xfrm>
            <a:off x="360000" y="0"/>
            <a:ext cx="8388464" cy="648000"/>
          </a:xfrm>
          <a:prstGeom prst="rect">
            <a:avLst/>
          </a:prstGeom>
        </p:spPr>
        <p:txBody>
          <a:bodyPr anchor="ctr"/>
          <a:lstStyle>
            <a:lvl1pPr marL="0" marR="0" indent="0" algn="l" defTabSz="342900" rtl="0" eaLnBrk="1" fontAlgn="auto" latinLnBrk="0" hangingPunct="1">
              <a:lnSpc>
                <a:spcPct val="100000"/>
              </a:lnSpc>
              <a:spcBef>
                <a:spcPct val="0"/>
              </a:spcBef>
              <a:spcAft>
                <a:spcPts val="0"/>
              </a:spcAft>
              <a:buClrTx/>
              <a:buSzTx/>
              <a:buFontTx/>
              <a:buNone/>
              <a:tabLst/>
              <a:defRPr sz="3200" b="1">
                <a:solidFill>
                  <a:srgbClr val="672666"/>
                </a:solidFill>
                <a:latin typeface="Arial" panose="020B0604020202020204" pitchFamily="34" charset="0"/>
                <a:cs typeface="Arial" panose="020B0604020202020204" pitchFamily="34" charset="0"/>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lang="en-US" dirty="0"/>
              <a:t>Click to edit Master title style</a:t>
            </a:r>
            <a:endParaRPr lang="en-GB" dirty="0"/>
          </a:p>
        </p:txBody>
      </p:sp>
    </p:spTree>
    <p:extLst>
      <p:ext uri="{BB962C8B-B14F-4D97-AF65-F5344CB8AC3E}">
        <p14:creationId xmlns:p14="http://schemas.microsoft.com/office/powerpoint/2010/main" val="1135881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projecte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0000" y="756000"/>
            <a:ext cx="4068000" cy="3780000"/>
          </a:xfrm>
          <a:prstGeom prst="rect">
            <a:avLst/>
          </a:prstGeom>
        </p:spPr>
        <p:txBody>
          <a:bodyPr/>
          <a:lstStyle>
            <a:lvl1pPr>
              <a:defRPr sz="2800">
                <a:solidFill>
                  <a:srgbClr val="141313"/>
                </a:solidFill>
                <a:latin typeface="Arial" panose="020B0604020202020204" pitchFamily="34" charset="0"/>
                <a:cs typeface="Arial" panose="020B0604020202020204" pitchFamily="34" charset="0"/>
              </a:defRPr>
            </a:lvl1pPr>
            <a:lvl2pPr marL="625475" indent="-284163">
              <a:buFont typeface="Arial" panose="020B0604020202020204" pitchFamily="34" charset="0"/>
              <a:buChar char="•"/>
              <a:defRPr sz="2400">
                <a:solidFill>
                  <a:srgbClr val="141313"/>
                </a:solidFill>
                <a:latin typeface="Arial" panose="020B0604020202020204" pitchFamily="34" charset="0"/>
                <a:cs typeface="Arial" panose="020B0604020202020204" pitchFamily="34" charset="0"/>
              </a:defRPr>
            </a:lvl2pPr>
            <a:lvl3pPr marL="895350" indent="-227013">
              <a:defRPr sz="2000">
                <a:solidFill>
                  <a:srgbClr val="141313"/>
                </a:solidFill>
                <a:latin typeface="Arial" panose="020B0604020202020204" pitchFamily="34" charset="0"/>
                <a:cs typeface="Arial" panose="020B0604020202020204" pitchFamily="34" charset="0"/>
              </a:defRPr>
            </a:lvl3pPr>
            <a:lvl4pPr marL="1163638" indent="-227013">
              <a:defRPr sz="1800">
                <a:solidFill>
                  <a:srgbClr val="141313"/>
                </a:solidFill>
                <a:latin typeface="Arial" panose="020B0604020202020204" pitchFamily="34" charset="0"/>
                <a:cs typeface="Arial" panose="020B0604020202020204" pitchFamily="34" charset="0"/>
              </a:defRPr>
            </a:lvl4pPr>
            <a:lvl5pPr>
              <a:defRPr sz="1350">
                <a:solidFill>
                  <a:srgbClr val="141313"/>
                </a:solidFill>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80464" y="756000"/>
            <a:ext cx="4068000" cy="3780000"/>
          </a:xfrm>
          <a:prstGeom prst="rect">
            <a:avLst/>
          </a:prstGeom>
        </p:spPr>
        <p:txBody>
          <a:bodyPr/>
          <a:lstStyle>
            <a:lvl1pPr>
              <a:defRPr sz="2800">
                <a:solidFill>
                  <a:srgbClr val="141313"/>
                </a:solidFill>
                <a:latin typeface="Arial" panose="020B0604020202020204" pitchFamily="34" charset="0"/>
                <a:cs typeface="Arial" panose="020B0604020202020204" pitchFamily="34" charset="0"/>
              </a:defRPr>
            </a:lvl1pPr>
            <a:lvl2pPr marL="625475" indent="-284163">
              <a:buFont typeface="Arial" panose="020B0604020202020204" pitchFamily="34" charset="0"/>
              <a:buChar char="•"/>
              <a:defRPr lang="en-US" sz="2400" kern="1200" dirty="0" smtClean="0">
                <a:solidFill>
                  <a:srgbClr val="141313"/>
                </a:solidFill>
                <a:latin typeface="Arial" panose="020B0604020202020204" pitchFamily="34" charset="0"/>
                <a:ea typeface="+mn-ea"/>
                <a:cs typeface="Arial" panose="020B0604020202020204" pitchFamily="34" charset="0"/>
              </a:defRPr>
            </a:lvl2pPr>
            <a:lvl3pPr marL="895350" indent="-227013">
              <a:defRPr sz="2000">
                <a:solidFill>
                  <a:srgbClr val="141313"/>
                </a:solidFill>
                <a:latin typeface="Arial" panose="020B0604020202020204" pitchFamily="34" charset="0"/>
                <a:cs typeface="Arial" panose="020B0604020202020204" pitchFamily="34" charset="0"/>
              </a:defRPr>
            </a:lvl3pPr>
            <a:lvl4pPr marL="1163638" indent="-227013">
              <a:defRPr sz="1800">
                <a:solidFill>
                  <a:srgbClr val="141313"/>
                </a:solidFill>
                <a:latin typeface="Arial" panose="020B0604020202020204" pitchFamily="34" charset="0"/>
                <a:cs typeface="Arial" panose="020B0604020202020204" pitchFamily="34" charset="0"/>
              </a:defRPr>
            </a:lvl4pPr>
            <a:lvl5pPr>
              <a:defRPr sz="1350">
                <a:solidFill>
                  <a:srgbClr val="141313"/>
                </a:solidFill>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1"/>
          <p:cNvSpPr>
            <a:spLocks noGrp="1"/>
          </p:cNvSpPr>
          <p:nvPr>
            <p:ph type="title"/>
          </p:nvPr>
        </p:nvSpPr>
        <p:spPr>
          <a:xfrm>
            <a:off x="360000" y="0"/>
            <a:ext cx="8388464" cy="648000"/>
          </a:xfrm>
          <a:prstGeom prst="rect">
            <a:avLst/>
          </a:prstGeom>
        </p:spPr>
        <p:txBody>
          <a:bodyPr anchor="ctr"/>
          <a:lstStyle>
            <a:lvl1pPr marL="0" marR="0" indent="0" algn="l" defTabSz="342900" rtl="0" eaLnBrk="1" fontAlgn="auto" latinLnBrk="0" hangingPunct="1">
              <a:lnSpc>
                <a:spcPct val="100000"/>
              </a:lnSpc>
              <a:spcBef>
                <a:spcPct val="0"/>
              </a:spcBef>
              <a:spcAft>
                <a:spcPts val="0"/>
              </a:spcAft>
              <a:buClrTx/>
              <a:buSzTx/>
              <a:buFontTx/>
              <a:buNone/>
              <a:tabLst/>
              <a:defRPr sz="3200" b="1">
                <a:solidFill>
                  <a:srgbClr val="672666"/>
                </a:solidFill>
                <a:latin typeface="Arial" panose="020B0604020202020204" pitchFamily="34" charset="0"/>
                <a:cs typeface="Arial" panose="020B0604020202020204" pitchFamily="34" charset="0"/>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lang="en-US" dirty="0"/>
              <a:t>Click to edit Master title style</a:t>
            </a:r>
            <a:endParaRPr lang="en-GB" dirty="0"/>
          </a:p>
        </p:txBody>
      </p:sp>
    </p:spTree>
    <p:extLst>
      <p:ext uri="{BB962C8B-B14F-4D97-AF65-F5344CB8AC3E}">
        <p14:creationId xmlns:p14="http://schemas.microsoft.com/office/powerpoint/2010/main" val="115260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E1E043D-6F80-4FF9-A972-669899F80162}" type="datetimeFigureOut">
              <a:rPr lang="en-GB" smtClean="0"/>
              <a:t>01/03/2023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01EFD58-09ED-424E-9619-9918A5F19BE5}" type="slidenum">
              <a:rPr lang="en-GB" smtClean="0"/>
              <a:t>‹#›</a:t>
            </a:fld>
            <a:endParaRPr lang="en-GB" dirty="0"/>
          </a:p>
        </p:txBody>
      </p:sp>
    </p:spTree>
    <p:extLst>
      <p:ext uri="{BB962C8B-B14F-4D97-AF65-F5344CB8AC3E}">
        <p14:creationId xmlns:p14="http://schemas.microsoft.com/office/powerpoint/2010/main" val="372679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8946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24"/>
            <a:ext cx="9144000" cy="5145024"/>
          </a:xfrm>
          <a:prstGeom prst="rect">
            <a:avLst/>
          </a:prstGeom>
        </p:spPr>
      </p:pic>
      <p:sp>
        <p:nvSpPr>
          <p:cNvPr id="2" name="Title Placeholder 1"/>
          <p:cNvSpPr>
            <a:spLocks noGrp="1"/>
          </p:cNvSpPr>
          <p:nvPr>
            <p:ph type="title"/>
          </p:nvPr>
        </p:nvSpPr>
        <p:spPr>
          <a:xfrm>
            <a:off x="518864" y="1763682"/>
            <a:ext cx="8229600" cy="1120563"/>
          </a:xfrm>
          <a:prstGeom prst="rect">
            <a:avLst/>
          </a:prstGeom>
        </p:spPr>
        <p:txBody>
          <a:bodyPr vert="horz" lIns="0" tIns="0" rIns="0" bIns="0" rtlCol="0" anchor="t" anchorCtr="0">
            <a:noAutofit/>
          </a:bodyPr>
          <a:lstStyle/>
          <a:p>
            <a:r>
              <a:rPr lang="en-US" sz="3600" dirty="0"/>
              <a:t>Main Heading</a:t>
            </a:r>
            <a:br>
              <a:rPr lang="en-US" sz="3600" dirty="0"/>
            </a:br>
            <a:r>
              <a:rPr lang="en-US" sz="2000" dirty="0" err="1"/>
              <a:t>Subheadig</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457189" rtl="0" eaLnBrk="1" latinLnBrk="0" hangingPunct="1">
        <a:lnSpc>
          <a:spcPct val="150000"/>
        </a:lnSpc>
        <a:spcBef>
          <a:spcPct val="0"/>
        </a:spcBef>
        <a:buNone/>
        <a:defRPr sz="3600" b="1" kern="1200">
          <a:solidFill>
            <a:schemeClr val="bg1"/>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1072145518"/>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60" r:id="rId3"/>
    <p:sldLayoutId id="2147483661" r:id="rId4"/>
    <p:sldLayoutId id="2147483662" r:id="rId5"/>
    <p:sldLayoutId id="2147483663" r:id="rId6"/>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mailto:Nazmin.khanom@walsall.gov.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mentalhealth.org.uk/explore-mental-health/a-z-topics/alcohol-and-mental-healt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entalhealth.org.uk/explore-mental-health/a-z-topics/drugs-and-mental-healt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2369" y="959657"/>
            <a:ext cx="8060071" cy="1440160"/>
          </a:xfrm>
        </p:spPr>
        <p:txBody>
          <a:bodyPr>
            <a:noAutofit/>
          </a:bodyPr>
          <a:lstStyle/>
          <a:p>
            <a:pPr>
              <a:lnSpc>
                <a:spcPct val="100000"/>
              </a:lnSpc>
            </a:pPr>
            <a:r>
              <a:rPr lang="en-GB" sz="4000" b="1" dirty="0">
                <a:effectLst/>
                <a:latin typeface="Arial" panose="020B0604020202020204" pitchFamily="34" charset="0"/>
                <a:ea typeface="Calibri" panose="020F0502020204030204" pitchFamily="34" charset="0"/>
              </a:rPr>
              <a:t>Walsall Public Health – Mental Wellbeing and Suicide Prevention </a:t>
            </a:r>
            <a:endParaRPr lang="en-GB" sz="40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E9F35B1D-7160-8521-C44D-F43727A75184}"/>
              </a:ext>
            </a:extLst>
          </p:cNvPr>
          <p:cNvSpPr txBox="1"/>
          <p:nvPr/>
        </p:nvSpPr>
        <p:spPr>
          <a:xfrm>
            <a:off x="469790" y="3544302"/>
            <a:ext cx="5629426" cy="400110"/>
          </a:xfrm>
          <a:prstGeom prst="rect">
            <a:avLst/>
          </a:prstGeom>
          <a:noFill/>
        </p:spPr>
        <p:txBody>
          <a:bodyPr wrap="square">
            <a:spAutoFit/>
          </a:bodyPr>
          <a:lstStyle/>
          <a:p>
            <a:r>
              <a:rPr lang="en-GB" sz="2000" dirty="0">
                <a:solidFill>
                  <a:schemeClr val="bg1"/>
                </a:solidFill>
                <a:cs typeface="Arial" panose="020B0604020202020204" pitchFamily="34" charset="0"/>
              </a:rPr>
              <a:t>Nazmin Khanom - Public Health Officer </a:t>
            </a:r>
          </a:p>
        </p:txBody>
      </p:sp>
      <p:sp>
        <p:nvSpPr>
          <p:cNvPr id="4" name="TextBox 3">
            <a:extLst>
              <a:ext uri="{FF2B5EF4-FFF2-40B4-BE49-F238E27FC236}">
                <a16:creationId xmlns:a16="http://schemas.microsoft.com/office/drawing/2014/main" id="{8954E14E-807D-7DEB-EB63-8D1C7D4109B3}"/>
              </a:ext>
            </a:extLst>
          </p:cNvPr>
          <p:cNvSpPr txBox="1"/>
          <p:nvPr/>
        </p:nvSpPr>
        <p:spPr>
          <a:xfrm>
            <a:off x="471420" y="3003798"/>
            <a:ext cx="4798691" cy="400110"/>
          </a:xfrm>
          <a:prstGeom prst="rect">
            <a:avLst/>
          </a:prstGeom>
          <a:noFill/>
        </p:spPr>
        <p:txBody>
          <a:bodyPr wrap="square" rtlCol="0">
            <a:spAutoFit/>
          </a:bodyPr>
          <a:lstStyle/>
          <a:p>
            <a:r>
              <a:rPr lang="en-GB" sz="2000" dirty="0">
                <a:solidFill>
                  <a:schemeClr val="bg1"/>
                </a:solidFill>
              </a:rPr>
              <a:t>2</a:t>
            </a:r>
            <a:r>
              <a:rPr lang="en-GB" sz="2000" baseline="30000" dirty="0">
                <a:solidFill>
                  <a:schemeClr val="bg1"/>
                </a:solidFill>
              </a:rPr>
              <a:t>nd</a:t>
            </a:r>
            <a:r>
              <a:rPr lang="en-GB" sz="2000" dirty="0">
                <a:solidFill>
                  <a:schemeClr val="bg1"/>
                </a:solidFill>
              </a:rPr>
              <a:t> March 2023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DF9646-52FF-D292-E9FE-2B8CAC9A0B46}"/>
              </a:ext>
            </a:extLst>
          </p:cNvPr>
          <p:cNvSpPr>
            <a:spLocks noGrp="1"/>
          </p:cNvSpPr>
          <p:nvPr>
            <p:ph type="title"/>
          </p:nvPr>
        </p:nvSpPr>
        <p:spPr/>
        <p:txBody>
          <a:bodyPr/>
          <a:lstStyle/>
          <a:p>
            <a:r>
              <a:rPr lang="en-GB" dirty="0"/>
              <a:t>Wellbeing Plan</a:t>
            </a:r>
          </a:p>
        </p:txBody>
      </p:sp>
      <p:pic>
        <p:nvPicPr>
          <p:cNvPr id="5" name="Picture 4">
            <a:extLst>
              <a:ext uri="{FF2B5EF4-FFF2-40B4-BE49-F238E27FC236}">
                <a16:creationId xmlns:a16="http://schemas.microsoft.com/office/drawing/2014/main" id="{B5D2D501-345A-B34F-87A3-27BA1FB00435}"/>
              </a:ext>
            </a:extLst>
          </p:cNvPr>
          <p:cNvPicPr>
            <a:picLocks noChangeAspect="1"/>
          </p:cNvPicPr>
          <p:nvPr/>
        </p:nvPicPr>
        <p:blipFill>
          <a:blip r:embed="rId3"/>
          <a:stretch>
            <a:fillRect/>
          </a:stretch>
        </p:blipFill>
        <p:spPr>
          <a:xfrm>
            <a:off x="467544" y="800774"/>
            <a:ext cx="2606064" cy="3694726"/>
          </a:xfrm>
          <a:prstGeom prst="rect">
            <a:avLst/>
          </a:prstGeom>
        </p:spPr>
      </p:pic>
      <p:pic>
        <p:nvPicPr>
          <p:cNvPr id="7" name="Picture 6">
            <a:extLst>
              <a:ext uri="{FF2B5EF4-FFF2-40B4-BE49-F238E27FC236}">
                <a16:creationId xmlns:a16="http://schemas.microsoft.com/office/drawing/2014/main" id="{F17ADAB1-5A9D-EC56-B23E-DF12F2D6D150}"/>
              </a:ext>
            </a:extLst>
          </p:cNvPr>
          <p:cNvPicPr>
            <a:picLocks noChangeAspect="1"/>
          </p:cNvPicPr>
          <p:nvPr/>
        </p:nvPicPr>
        <p:blipFill>
          <a:blip r:embed="rId4"/>
          <a:stretch>
            <a:fillRect/>
          </a:stretch>
        </p:blipFill>
        <p:spPr>
          <a:xfrm>
            <a:off x="3174596" y="800774"/>
            <a:ext cx="2458256" cy="3694726"/>
          </a:xfrm>
          <a:prstGeom prst="rect">
            <a:avLst/>
          </a:prstGeom>
        </p:spPr>
      </p:pic>
      <p:pic>
        <p:nvPicPr>
          <p:cNvPr id="9" name="Picture 8">
            <a:extLst>
              <a:ext uri="{FF2B5EF4-FFF2-40B4-BE49-F238E27FC236}">
                <a16:creationId xmlns:a16="http://schemas.microsoft.com/office/drawing/2014/main" id="{A6D53204-2DF0-94C0-6F61-2BBA7A599996}"/>
              </a:ext>
            </a:extLst>
          </p:cNvPr>
          <p:cNvPicPr>
            <a:picLocks noChangeAspect="1"/>
          </p:cNvPicPr>
          <p:nvPr/>
        </p:nvPicPr>
        <p:blipFill>
          <a:blip r:embed="rId5"/>
          <a:stretch>
            <a:fillRect/>
          </a:stretch>
        </p:blipFill>
        <p:spPr>
          <a:xfrm>
            <a:off x="5706995" y="800775"/>
            <a:ext cx="2718924" cy="3694726"/>
          </a:xfrm>
          <a:prstGeom prst="rect">
            <a:avLst/>
          </a:prstGeom>
        </p:spPr>
      </p:pic>
    </p:spTree>
    <p:extLst>
      <p:ext uri="{BB962C8B-B14F-4D97-AF65-F5344CB8AC3E}">
        <p14:creationId xmlns:p14="http://schemas.microsoft.com/office/powerpoint/2010/main" val="3782726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206BE1-7330-2C90-723B-97099B83742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Mental </a:t>
            </a:r>
            <a:r>
              <a:rPr lang="en-GB" dirty="0"/>
              <a:t>W</a:t>
            </a:r>
            <a:r>
              <a:rPr lang="en-GB" dirty="0">
                <a:latin typeface="Arial" panose="020B0604020202020204" pitchFamily="34" charset="0"/>
                <a:cs typeface="Arial" panose="020B0604020202020204" pitchFamily="34" charset="0"/>
              </a:rPr>
              <a:t>ellbeing &amp; </a:t>
            </a:r>
            <a:r>
              <a:rPr lang="en-GB" dirty="0"/>
              <a:t>S</a:t>
            </a:r>
            <a:r>
              <a:rPr lang="en-GB" dirty="0">
                <a:latin typeface="Arial" panose="020B0604020202020204" pitchFamily="34" charset="0"/>
                <a:cs typeface="Arial" panose="020B0604020202020204" pitchFamily="34" charset="0"/>
              </a:rPr>
              <a:t>uicide Prevention Training</a:t>
            </a:r>
            <a:endParaRPr lang="en-GB" dirty="0"/>
          </a:p>
        </p:txBody>
      </p:sp>
      <p:sp>
        <p:nvSpPr>
          <p:cNvPr id="4" name="TextBox 3">
            <a:extLst>
              <a:ext uri="{FF2B5EF4-FFF2-40B4-BE49-F238E27FC236}">
                <a16:creationId xmlns:a16="http://schemas.microsoft.com/office/drawing/2014/main" id="{2E095BA4-CB9B-6896-07BE-33BDCE8B7E78}"/>
              </a:ext>
            </a:extLst>
          </p:cNvPr>
          <p:cNvSpPr txBox="1"/>
          <p:nvPr/>
        </p:nvSpPr>
        <p:spPr>
          <a:xfrm>
            <a:off x="360001" y="1059582"/>
            <a:ext cx="8512992" cy="3862596"/>
          </a:xfrm>
          <a:prstGeom prst="rect">
            <a:avLst/>
          </a:prstGeom>
          <a:noFill/>
        </p:spPr>
        <p:txBody>
          <a:bodyPr wrap="square">
            <a:spAutoFit/>
          </a:bodyPr>
          <a:lstStyle/>
          <a:p>
            <a:pPr>
              <a:spcBef>
                <a:spcPts val="600"/>
              </a:spcBef>
              <a:spcAft>
                <a:spcPts val="600"/>
              </a:spcAft>
            </a:pPr>
            <a:r>
              <a:rPr lang="en-GB" sz="2000" dirty="0">
                <a:latin typeface="Arial" panose="020B0604020202020204" pitchFamily="34" charset="0"/>
                <a:cs typeface="Arial" panose="020B0604020202020204" pitchFamily="34" charset="0"/>
              </a:rPr>
              <a:t>FREE offer to you:</a:t>
            </a:r>
          </a:p>
          <a:p>
            <a:pPr marL="285750" indent="-285750">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Mental health, wellbeing and suicide prevention training - 1/2-day session </a:t>
            </a:r>
          </a:p>
          <a:p>
            <a:pPr marL="285750" lvl="0" indent="-285750">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Train the trainer - 90 minutes</a:t>
            </a:r>
          </a:p>
          <a:p>
            <a:pPr marL="285750" lvl="0" indent="-285750">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Forward awareness training delivered by the trained trainers – 30 mins </a:t>
            </a:r>
          </a:p>
          <a:p>
            <a:pPr marL="285750" indent="-285750">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Virtual support group and the provision of on going support to delegates </a:t>
            </a:r>
          </a:p>
          <a:p>
            <a:pPr lvl="0"/>
            <a:endParaRPr lang="en-GB" sz="2000" dirty="0">
              <a:latin typeface="Arial" panose="020B0604020202020204" pitchFamily="34" charset="0"/>
              <a:cs typeface="Arial" panose="020B0604020202020204" pitchFamily="34" charset="0"/>
            </a:endParaRPr>
          </a:p>
          <a:p>
            <a:pPr lvl="0"/>
            <a:endParaRPr lang="en-GB" sz="2000" dirty="0">
              <a:latin typeface="Arial" panose="020B0604020202020204" pitchFamily="34" charset="0"/>
              <a:cs typeface="Arial" panose="020B0604020202020204" pitchFamily="34" charset="0"/>
            </a:endParaRPr>
          </a:p>
          <a:p>
            <a:endParaRPr lang="en-GB" sz="2000" dirty="0"/>
          </a:p>
        </p:txBody>
      </p:sp>
    </p:spTree>
    <p:extLst>
      <p:ext uri="{BB962C8B-B14F-4D97-AF65-F5344CB8AC3E}">
        <p14:creationId xmlns:p14="http://schemas.microsoft.com/office/powerpoint/2010/main" val="394179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284827-A089-FD0A-54E1-5C1A55DAC869}"/>
              </a:ext>
            </a:extLst>
          </p:cNvPr>
          <p:cNvPicPr>
            <a:picLocks noChangeAspect="1"/>
          </p:cNvPicPr>
          <p:nvPr/>
        </p:nvPicPr>
        <p:blipFill>
          <a:blip r:embed="rId3"/>
          <a:stretch>
            <a:fillRect/>
          </a:stretch>
        </p:blipFill>
        <p:spPr>
          <a:xfrm>
            <a:off x="360000" y="1440855"/>
            <a:ext cx="4068000" cy="2410289"/>
          </a:xfrm>
          <a:prstGeom prst="rect">
            <a:avLst/>
          </a:prstGeom>
          <a:noFill/>
        </p:spPr>
      </p:pic>
      <p:sp>
        <p:nvSpPr>
          <p:cNvPr id="11" name="Content Placeholder 2">
            <a:extLst>
              <a:ext uri="{FF2B5EF4-FFF2-40B4-BE49-F238E27FC236}">
                <a16:creationId xmlns:a16="http://schemas.microsoft.com/office/drawing/2014/main" id="{E965AF78-1E38-F841-1559-5B4608E88D94}"/>
              </a:ext>
            </a:extLst>
          </p:cNvPr>
          <p:cNvSpPr>
            <a:spLocks noGrp="1"/>
          </p:cNvSpPr>
          <p:nvPr>
            <p:ph sz="half" idx="2"/>
          </p:nvPr>
        </p:nvSpPr>
        <p:spPr>
          <a:xfrm>
            <a:off x="4788024" y="2170172"/>
            <a:ext cx="4068000" cy="951654"/>
          </a:xfrm>
        </p:spPr>
        <p:txBody>
          <a:bodyPr>
            <a:normAutofit/>
          </a:bodyPr>
          <a:lstStyle/>
          <a:p>
            <a:pPr marL="0" indent="0">
              <a:buNone/>
            </a:pPr>
            <a:r>
              <a:rPr lang="en-US" sz="2000" dirty="0"/>
              <a:t>For more information contact:</a:t>
            </a:r>
          </a:p>
          <a:p>
            <a:pPr marL="0" indent="0">
              <a:buNone/>
            </a:pPr>
            <a:r>
              <a:rPr lang="en-US" sz="2000" dirty="0">
                <a:hlinkClick r:id="rId4"/>
              </a:rPr>
              <a:t>Nazmin.khanom@walsall.gov.uk</a:t>
            </a:r>
            <a:endParaRPr lang="en-US" sz="2000" dirty="0"/>
          </a:p>
        </p:txBody>
      </p:sp>
      <p:sp>
        <p:nvSpPr>
          <p:cNvPr id="3" name="Title 2">
            <a:extLst>
              <a:ext uri="{FF2B5EF4-FFF2-40B4-BE49-F238E27FC236}">
                <a16:creationId xmlns:a16="http://schemas.microsoft.com/office/drawing/2014/main" id="{143FBF49-3C31-9EF2-E04E-7C8B2349CEED}"/>
              </a:ext>
            </a:extLst>
          </p:cNvPr>
          <p:cNvSpPr>
            <a:spLocks noGrp="1"/>
          </p:cNvSpPr>
          <p:nvPr>
            <p:ph type="title"/>
          </p:nvPr>
        </p:nvSpPr>
        <p:spPr>
          <a:xfrm>
            <a:off x="360000" y="0"/>
            <a:ext cx="8388464" cy="648000"/>
          </a:xfrm>
        </p:spPr>
        <p:txBody>
          <a:bodyPr anchor="ctr">
            <a:normAutofit/>
          </a:bodyPr>
          <a:lstStyle/>
          <a:p>
            <a:pPr marL="257175" indent="-257175">
              <a:spcBef>
                <a:spcPct val="20000"/>
              </a:spcBef>
            </a:pPr>
            <a:r>
              <a:rPr lang="en-US" b="1" dirty="0"/>
              <a:t>Thank you! </a:t>
            </a:r>
            <a:endParaRPr lang="en-GB" b="1" dirty="0"/>
          </a:p>
        </p:txBody>
      </p:sp>
    </p:spTree>
    <p:extLst>
      <p:ext uri="{BB962C8B-B14F-4D97-AF65-F5344CB8AC3E}">
        <p14:creationId xmlns:p14="http://schemas.microsoft.com/office/powerpoint/2010/main" val="353615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CD3A89-EC75-85CF-7F8C-ABB6C45636A2}"/>
              </a:ext>
            </a:extLst>
          </p:cNvPr>
          <p:cNvSpPr>
            <a:spLocks noGrp="1"/>
          </p:cNvSpPr>
          <p:nvPr>
            <p:ph sz="quarter" idx="11"/>
          </p:nvPr>
        </p:nvSpPr>
        <p:spPr>
          <a:xfrm>
            <a:off x="360000" y="756000"/>
            <a:ext cx="8388464" cy="3780000"/>
          </a:xfrm>
        </p:spPr>
        <p:txBody>
          <a:bodyPr>
            <a:normAutofit/>
          </a:bodyPr>
          <a:lstStyle/>
          <a:p>
            <a:pPr>
              <a:lnSpc>
                <a:spcPct val="90000"/>
              </a:lnSpc>
            </a:pPr>
            <a:r>
              <a:rPr lang="en-GB" dirty="0"/>
              <a:t>Walsall Data around Mental Wellbeing and reason why we need to focus on mental wellbeing </a:t>
            </a:r>
          </a:p>
          <a:p>
            <a:pPr>
              <a:lnSpc>
                <a:spcPct val="90000"/>
              </a:lnSpc>
            </a:pPr>
            <a:r>
              <a:rPr lang="en-GB" dirty="0"/>
              <a:t>Key Mental wellbeing projects </a:t>
            </a:r>
          </a:p>
          <a:p>
            <a:pPr lvl="1">
              <a:lnSpc>
                <a:spcPct val="90000"/>
              </a:lnSpc>
            </a:pPr>
            <a:r>
              <a:rPr lang="en-GB" sz="2800" dirty="0"/>
              <a:t>Wellbeing Grants </a:t>
            </a:r>
          </a:p>
          <a:p>
            <a:pPr lvl="1">
              <a:lnSpc>
                <a:spcPct val="90000"/>
              </a:lnSpc>
            </a:pPr>
            <a:r>
              <a:rPr lang="en-GB" sz="2800" dirty="0"/>
              <a:t>Wellbeing Plans </a:t>
            </a:r>
          </a:p>
          <a:p>
            <a:pPr lvl="1">
              <a:lnSpc>
                <a:spcPct val="90000"/>
              </a:lnSpc>
            </a:pPr>
            <a:r>
              <a:rPr lang="en-GB" sz="2800" dirty="0"/>
              <a:t>Suicide Prevention and Mental Wellbeing Training </a:t>
            </a:r>
          </a:p>
        </p:txBody>
      </p:sp>
      <p:sp>
        <p:nvSpPr>
          <p:cNvPr id="3" name="Title 2">
            <a:extLst>
              <a:ext uri="{FF2B5EF4-FFF2-40B4-BE49-F238E27FC236}">
                <a16:creationId xmlns:a16="http://schemas.microsoft.com/office/drawing/2014/main" id="{93659F24-B50D-994C-E138-A6A8835E32B5}"/>
              </a:ext>
            </a:extLst>
          </p:cNvPr>
          <p:cNvSpPr>
            <a:spLocks noGrp="1"/>
          </p:cNvSpPr>
          <p:nvPr>
            <p:ph type="title"/>
          </p:nvPr>
        </p:nvSpPr>
        <p:spPr>
          <a:xfrm>
            <a:off x="360000" y="0"/>
            <a:ext cx="8388464" cy="648000"/>
          </a:xfrm>
        </p:spPr>
        <p:txBody>
          <a:bodyPr anchor="ctr">
            <a:normAutofit/>
          </a:bodyPr>
          <a:lstStyle/>
          <a:p>
            <a:r>
              <a:rPr lang="en-GB" dirty="0"/>
              <a:t>Agenda</a:t>
            </a:r>
          </a:p>
        </p:txBody>
      </p:sp>
    </p:spTree>
    <p:extLst>
      <p:ext uri="{BB962C8B-B14F-4D97-AF65-F5344CB8AC3E}">
        <p14:creationId xmlns:p14="http://schemas.microsoft.com/office/powerpoint/2010/main" val="58652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3A2F7C-48B0-2A3D-2AD8-1AB27FFF61F9}"/>
              </a:ext>
            </a:extLst>
          </p:cNvPr>
          <p:cNvPicPr>
            <a:picLocks noChangeAspect="1"/>
          </p:cNvPicPr>
          <p:nvPr/>
        </p:nvPicPr>
        <p:blipFill rotWithShape="1">
          <a:blip r:embed="rId3"/>
          <a:srcRect r="3434" b="4841"/>
          <a:stretch/>
        </p:blipFill>
        <p:spPr>
          <a:xfrm>
            <a:off x="1245623" y="2571750"/>
            <a:ext cx="2137938" cy="2008448"/>
          </a:xfrm>
          <a:prstGeom prst="rect">
            <a:avLst/>
          </a:prstGeom>
          <a:ln>
            <a:solidFill>
              <a:srgbClr val="7030A0"/>
            </a:solidFill>
          </a:ln>
        </p:spPr>
      </p:pic>
      <p:pic>
        <p:nvPicPr>
          <p:cNvPr id="3" name="Picture 2">
            <a:extLst>
              <a:ext uri="{FF2B5EF4-FFF2-40B4-BE49-F238E27FC236}">
                <a16:creationId xmlns:a16="http://schemas.microsoft.com/office/drawing/2014/main" id="{C8BDBCE6-0ADD-42F2-AD2F-DA6621BA6841}"/>
              </a:ext>
            </a:extLst>
          </p:cNvPr>
          <p:cNvPicPr>
            <a:picLocks noChangeAspect="1"/>
          </p:cNvPicPr>
          <p:nvPr/>
        </p:nvPicPr>
        <p:blipFill rotWithShape="1">
          <a:blip r:embed="rId4"/>
          <a:srcRect l="495" t="11601" r="67261" b="49903"/>
          <a:stretch/>
        </p:blipFill>
        <p:spPr>
          <a:xfrm>
            <a:off x="907721" y="672571"/>
            <a:ext cx="2861876" cy="1899180"/>
          </a:xfrm>
          <a:prstGeom prst="rect">
            <a:avLst/>
          </a:prstGeom>
          <a:ln>
            <a:solidFill>
              <a:srgbClr val="7030A0"/>
            </a:solidFill>
          </a:ln>
        </p:spPr>
      </p:pic>
      <p:sp>
        <p:nvSpPr>
          <p:cNvPr id="4" name="TextBox 3"/>
          <p:cNvSpPr txBox="1"/>
          <p:nvPr/>
        </p:nvSpPr>
        <p:spPr>
          <a:xfrm>
            <a:off x="408784" y="123478"/>
            <a:ext cx="8326432" cy="430887"/>
          </a:xfrm>
          <a:prstGeom prst="rect">
            <a:avLst/>
          </a:prstGeom>
        </p:spPr>
        <p:txBody>
          <a:bodyPr vert="horz" wrap="square" lIns="0" tIns="0" rIns="0" bIns="0" rtlCol="0" anchor="t" anchorCtr="0">
            <a:spAutoFit/>
          </a:bodyPr>
          <a:lstStyle/>
          <a:p>
            <a:pPr marL="257175" indent="-257175" defTabSz="342900">
              <a:spcBef>
                <a:spcPct val="20000"/>
              </a:spcBef>
            </a:pPr>
            <a:r>
              <a:rPr lang="en-US" sz="2800" b="1" dirty="0">
                <a:solidFill>
                  <a:srgbClr val="672666"/>
                </a:solidFill>
                <a:latin typeface="Arial" panose="020B0604020202020204" pitchFamily="34" charset="0"/>
                <a:ea typeface="+mj-ea"/>
                <a:cs typeface="Arial" panose="020B0604020202020204" pitchFamily="34" charset="0"/>
              </a:rPr>
              <a:t>Overview of Walsall Population</a:t>
            </a:r>
            <a:r>
              <a:rPr lang="en-US" sz="2800" b="1" dirty="0">
                <a:solidFill>
                  <a:srgbClr val="672666"/>
                </a:solidFill>
                <a:latin typeface="Calibri (Body)"/>
                <a:ea typeface="+mj-ea"/>
                <a:cs typeface="Arial" panose="020B0604020202020204" pitchFamily="34" charset="0"/>
              </a:rPr>
              <a:t>…</a:t>
            </a:r>
          </a:p>
        </p:txBody>
      </p:sp>
      <p:pic>
        <p:nvPicPr>
          <p:cNvPr id="5" name="Picture 4">
            <a:extLst>
              <a:ext uri="{FF2B5EF4-FFF2-40B4-BE49-F238E27FC236}">
                <a16:creationId xmlns:a16="http://schemas.microsoft.com/office/drawing/2014/main" id="{6B86998F-1A12-AFE2-B013-884986C4154D}"/>
              </a:ext>
            </a:extLst>
          </p:cNvPr>
          <p:cNvPicPr>
            <a:picLocks noChangeAspect="1"/>
          </p:cNvPicPr>
          <p:nvPr/>
        </p:nvPicPr>
        <p:blipFill rotWithShape="1">
          <a:blip r:embed="rId4"/>
          <a:srcRect l="283" t="52378" r="46334" b="5980"/>
          <a:stretch/>
        </p:blipFill>
        <p:spPr>
          <a:xfrm>
            <a:off x="4536954" y="2717514"/>
            <a:ext cx="3989084" cy="1762670"/>
          </a:xfrm>
          <a:prstGeom prst="rect">
            <a:avLst/>
          </a:prstGeom>
          <a:ln>
            <a:solidFill>
              <a:srgbClr val="7030A0"/>
            </a:solidFill>
          </a:ln>
        </p:spPr>
      </p:pic>
      <p:pic>
        <p:nvPicPr>
          <p:cNvPr id="6" name="Picture 5">
            <a:extLst>
              <a:ext uri="{FF2B5EF4-FFF2-40B4-BE49-F238E27FC236}">
                <a16:creationId xmlns:a16="http://schemas.microsoft.com/office/drawing/2014/main" id="{673B4FD1-5D8C-6CB4-B8AD-3946B0FA4A47}"/>
              </a:ext>
            </a:extLst>
          </p:cNvPr>
          <p:cNvPicPr>
            <a:picLocks noChangeAspect="1"/>
          </p:cNvPicPr>
          <p:nvPr/>
        </p:nvPicPr>
        <p:blipFill rotWithShape="1">
          <a:blip r:embed="rId4"/>
          <a:srcRect l="51960" t="52394" r="1527" b="5679"/>
          <a:stretch/>
        </p:blipFill>
        <p:spPr>
          <a:xfrm>
            <a:off x="4536954" y="695293"/>
            <a:ext cx="3989084" cy="2036850"/>
          </a:xfrm>
          <a:prstGeom prst="rect">
            <a:avLst/>
          </a:prstGeom>
          <a:ln>
            <a:solidFill>
              <a:srgbClr val="672666"/>
            </a:solidFill>
          </a:ln>
        </p:spPr>
      </p:pic>
      <p:pic>
        <p:nvPicPr>
          <p:cNvPr id="8" name="Picture 7">
            <a:extLst>
              <a:ext uri="{FF2B5EF4-FFF2-40B4-BE49-F238E27FC236}">
                <a16:creationId xmlns:a16="http://schemas.microsoft.com/office/drawing/2014/main" id="{6F48201A-BE54-6617-970B-2964C6B5860A}"/>
              </a:ext>
            </a:extLst>
          </p:cNvPr>
          <p:cNvPicPr>
            <a:picLocks noChangeAspect="1"/>
          </p:cNvPicPr>
          <p:nvPr/>
        </p:nvPicPr>
        <p:blipFill rotWithShape="1">
          <a:blip r:embed="rId4"/>
          <a:srcRect l="33012" t="11078" r="56096" b="83914"/>
          <a:stretch/>
        </p:blipFill>
        <p:spPr>
          <a:xfrm>
            <a:off x="2123728" y="2615681"/>
            <a:ext cx="991581" cy="258252"/>
          </a:xfrm>
          <a:prstGeom prst="rect">
            <a:avLst/>
          </a:prstGeom>
        </p:spPr>
      </p:pic>
    </p:spTree>
    <p:extLst>
      <p:ext uri="{BB962C8B-B14F-4D97-AF65-F5344CB8AC3E}">
        <p14:creationId xmlns:p14="http://schemas.microsoft.com/office/powerpoint/2010/main" val="266633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AC5B2-6D01-4188-7092-4CAB522986C9}"/>
              </a:ext>
            </a:extLst>
          </p:cNvPr>
          <p:cNvSpPr>
            <a:spLocks noGrp="1"/>
          </p:cNvSpPr>
          <p:nvPr>
            <p:ph type="title"/>
          </p:nvPr>
        </p:nvSpPr>
        <p:spPr>
          <a:xfrm>
            <a:off x="139911" y="195486"/>
            <a:ext cx="3927764" cy="987574"/>
          </a:xfrm>
        </p:spPr>
        <p:txBody>
          <a:bodyPr vert="horz" lIns="68580" tIns="34290" rIns="68580" bIns="34290" rtlCol="0" anchor="b">
            <a:normAutofit/>
          </a:bodyPr>
          <a:lstStyle/>
          <a:p>
            <a:pPr algn="ctr"/>
            <a:r>
              <a:rPr lang="en-US" sz="2800" b="1" dirty="0">
                <a:solidFill>
                  <a:srgbClr val="672666"/>
                </a:solidFill>
                <a:latin typeface="Arial" panose="020B0604020202020204" pitchFamily="34" charset="0"/>
                <a:cs typeface="Arial" panose="020B0604020202020204" pitchFamily="34" charset="0"/>
              </a:rPr>
              <a:t>Why Focus on Mental Wellbeing?</a:t>
            </a:r>
          </a:p>
        </p:txBody>
      </p:sp>
      <p:pic>
        <p:nvPicPr>
          <p:cNvPr id="19" name="Content Placeholder 18">
            <a:extLst>
              <a:ext uri="{FF2B5EF4-FFF2-40B4-BE49-F238E27FC236}">
                <a16:creationId xmlns:a16="http://schemas.microsoft.com/office/drawing/2014/main" id="{E1CD81F6-E9CF-9BF2-6C78-5AE3AB73A0BA}"/>
              </a:ext>
            </a:extLst>
          </p:cNvPr>
          <p:cNvPicPr>
            <a:picLocks noGrp="1" noChangeAspect="1"/>
          </p:cNvPicPr>
          <p:nvPr>
            <p:ph type="pic" idx="1"/>
          </p:nvPr>
        </p:nvPicPr>
        <p:blipFill rotWithShape="1">
          <a:blip r:embed="rId3"/>
          <a:srcRect t="2176" r="1478" b="278"/>
          <a:stretch/>
        </p:blipFill>
        <p:spPr>
          <a:xfrm>
            <a:off x="4211960" y="97743"/>
            <a:ext cx="4773377" cy="4948013"/>
          </a:xfrm>
          <a:prstGeom prst="rect">
            <a:avLst/>
          </a:prstGeom>
          <a:ln>
            <a:solidFill>
              <a:srgbClr val="7030A0"/>
            </a:solidFill>
          </a:ln>
        </p:spPr>
      </p:pic>
      <p:pic>
        <p:nvPicPr>
          <p:cNvPr id="3" name="Picture 2">
            <a:extLst>
              <a:ext uri="{FF2B5EF4-FFF2-40B4-BE49-F238E27FC236}">
                <a16:creationId xmlns:a16="http://schemas.microsoft.com/office/drawing/2014/main" id="{50DBB984-4D40-05C1-FF1E-61187238FDC3}"/>
              </a:ext>
            </a:extLst>
          </p:cNvPr>
          <p:cNvPicPr>
            <a:picLocks noChangeAspect="1"/>
          </p:cNvPicPr>
          <p:nvPr/>
        </p:nvPicPr>
        <p:blipFill rotWithShape="1">
          <a:blip r:embed="rId4"/>
          <a:srcRect l="1571" t="2145" r="2138" b="1921"/>
          <a:stretch/>
        </p:blipFill>
        <p:spPr>
          <a:xfrm>
            <a:off x="139911" y="1419622"/>
            <a:ext cx="3927764" cy="3166259"/>
          </a:xfrm>
          <a:prstGeom prst="rect">
            <a:avLst/>
          </a:prstGeom>
          <a:ln>
            <a:solidFill>
              <a:srgbClr val="7030A0"/>
            </a:solidFill>
          </a:ln>
        </p:spPr>
      </p:pic>
    </p:spTree>
    <p:extLst>
      <p:ext uri="{BB962C8B-B14F-4D97-AF65-F5344CB8AC3E}">
        <p14:creationId xmlns:p14="http://schemas.microsoft.com/office/powerpoint/2010/main" val="3134307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6591E37-8D79-6CA5-B4C1-AFD3E66D5F74}"/>
              </a:ext>
            </a:extLst>
          </p:cNvPr>
          <p:cNvSpPr/>
          <p:nvPr/>
        </p:nvSpPr>
        <p:spPr>
          <a:xfrm>
            <a:off x="6007656" y="3103991"/>
            <a:ext cx="3020063" cy="1296144"/>
          </a:xfrm>
          <a:prstGeom prst="roundRect">
            <a:avLst/>
          </a:prstGeom>
          <a:solidFill>
            <a:schemeClr val="accent5">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r"/>
            <a:r>
              <a:rPr lang="en-GB" b="1" dirty="0">
                <a:solidFill>
                  <a:schemeClr val="tx1"/>
                </a:solidFill>
                <a:latin typeface="Arial" panose="020B0604020202020204" pitchFamily="34" charset="0"/>
                <a:cs typeface="Arial" panose="020B0604020202020204" pitchFamily="34" charset="0"/>
              </a:rPr>
              <a:t>Grants for Young People </a:t>
            </a:r>
          </a:p>
        </p:txBody>
      </p:sp>
      <p:sp>
        <p:nvSpPr>
          <p:cNvPr id="14" name="Rectangle: Rounded Corners 13">
            <a:extLst>
              <a:ext uri="{FF2B5EF4-FFF2-40B4-BE49-F238E27FC236}">
                <a16:creationId xmlns:a16="http://schemas.microsoft.com/office/drawing/2014/main" id="{9CADD511-B0AD-4D13-B8A1-6D04D7C131BF}"/>
              </a:ext>
            </a:extLst>
          </p:cNvPr>
          <p:cNvSpPr/>
          <p:nvPr/>
        </p:nvSpPr>
        <p:spPr>
          <a:xfrm>
            <a:off x="6016433" y="843558"/>
            <a:ext cx="3020063" cy="1296144"/>
          </a:xfrm>
          <a:prstGeom prst="round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GB" b="1" dirty="0">
                <a:solidFill>
                  <a:schemeClr val="tx1"/>
                </a:solidFill>
                <a:latin typeface="Arial" panose="020B0604020202020204" pitchFamily="34" charset="0"/>
                <a:cs typeface="Arial" panose="020B0604020202020204" pitchFamily="34" charset="0"/>
              </a:rPr>
              <a:t>Grants for Neurodiverse</a:t>
            </a:r>
          </a:p>
        </p:txBody>
      </p:sp>
      <p:sp>
        <p:nvSpPr>
          <p:cNvPr id="12" name="Rectangle: Rounded Corners 11">
            <a:extLst>
              <a:ext uri="{FF2B5EF4-FFF2-40B4-BE49-F238E27FC236}">
                <a16:creationId xmlns:a16="http://schemas.microsoft.com/office/drawing/2014/main" id="{7A15DA75-62AF-7DFC-C9F3-E72F796898A9}"/>
              </a:ext>
            </a:extLst>
          </p:cNvPr>
          <p:cNvSpPr/>
          <p:nvPr/>
        </p:nvSpPr>
        <p:spPr>
          <a:xfrm>
            <a:off x="107504" y="3074742"/>
            <a:ext cx="3020063" cy="1296144"/>
          </a:xfrm>
          <a:prstGeom prst="roundRect">
            <a:avLst/>
          </a:prstGeom>
          <a:ln>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Grants for Men</a:t>
            </a:r>
          </a:p>
        </p:txBody>
      </p:sp>
      <p:sp>
        <p:nvSpPr>
          <p:cNvPr id="11" name="Rectangle: Rounded Corners 10">
            <a:extLst>
              <a:ext uri="{FF2B5EF4-FFF2-40B4-BE49-F238E27FC236}">
                <a16:creationId xmlns:a16="http://schemas.microsoft.com/office/drawing/2014/main" id="{F10F61ED-7549-4610-F417-175A48C37F4B}"/>
              </a:ext>
            </a:extLst>
          </p:cNvPr>
          <p:cNvSpPr/>
          <p:nvPr/>
        </p:nvSpPr>
        <p:spPr>
          <a:xfrm>
            <a:off x="107504" y="843558"/>
            <a:ext cx="3020063" cy="1296144"/>
          </a:xfrm>
          <a:prstGeom prst="roundRect">
            <a:avLst/>
          </a:prstGeom>
          <a:solidFill>
            <a:schemeClr val="accent4">
              <a:lumMod val="20000"/>
              <a:lumOff val="8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General Grants</a:t>
            </a:r>
          </a:p>
        </p:txBody>
      </p:sp>
      <p:sp>
        <p:nvSpPr>
          <p:cNvPr id="3" name="Title 2">
            <a:extLst>
              <a:ext uri="{FF2B5EF4-FFF2-40B4-BE49-F238E27FC236}">
                <a16:creationId xmlns:a16="http://schemas.microsoft.com/office/drawing/2014/main" id="{5F0AA678-0B96-5043-EF6F-CCBB156A3201}"/>
              </a:ext>
            </a:extLst>
          </p:cNvPr>
          <p:cNvSpPr>
            <a:spLocks noGrp="1"/>
          </p:cNvSpPr>
          <p:nvPr>
            <p:ph type="title"/>
          </p:nvPr>
        </p:nvSpPr>
        <p:spPr/>
        <p:txBody>
          <a:bodyPr/>
          <a:lstStyle/>
          <a:p>
            <a:r>
              <a:rPr lang="en-GB" dirty="0"/>
              <a:t>Mental Wellbeing Walsall Grant Funding</a:t>
            </a:r>
          </a:p>
        </p:txBody>
      </p:sp>
      <p:pic>
        <p:nvPicPr>
          <p:cNvPr id="9" name="Picture 8" descr="Diagram&#10;&#10;Description automatically generated">
            <a:extLst>
              <a:ext uri="{FF2B5EF4-FFF2-40B4-BE49-F238E27FC236}">
                <a16:creationId xmlns:a16="http://schemas.microsoft.com/office/drawing/2014/main" id="{FDAB8B30-E5CC-AB86-B174-CBF94600A1C1}"/>
              </a:ext>
            </a:extLst>
          </p:cNvPr>
          <p:cNvPicPr>
            <a:picLocks noChangeAspect="1"/>
          </p:cNvPicPr>
          <p:nvPr/>
        </p:nvPicPr>
        <p:blipFill rotWithShape="1">
          <a:blip r:embed="rId3"/>
          <a:srcRect l="5099" t="5201" r="3816" b="9401"/>
          <a:stretch/>
        </p:blipFill>
        <p:spPr>
          <a:xfrm>
            <a:off x="2267744" y="743365"/>
            <a:ext cx="4464496" cy="3835694"/>
          </a:xfrm>
          <a:prstGeom prst="hexagon">
            <a:avLst/>
          </a:prstGeom>
        </p:spPr>
      </p:pic>
    </p:spTree>
    <p:extLst>
      <p:ext uri="{BB962C8B-B14F-4D97-AF65-F5344CB8AC3E}">
        <p14:creationId xmlns:p14="http://schemas.microsoft.com/office/powerpoint/2010/main" val="190554931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6F56133-528E-4782-8201-4BA0F5C1430A}"/>
              </a:ext>
            </a:extLst>
          </p:cNvPr>
          <p:cNvSpPr>
            <a:spLocks noGrp="1"/>
          </p:cNvSpPr>
          <p:nvPr>
            <p:ph sz="quarter" idx="11"/>
          </p:nvPr>
        </p:nvSpPr>
        <p:spPr>
          <a:xfrm>
            <a:off x="179513" y="835783"/>
            <a:ext cx="4195673" cy="3471934"/>
          </a:xfrm>
          <a:solidFill>
            <a:schemeClr val="accent3">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spcBef>
                <a:spcPts val="0"/>
              </a:spcBef>
              <a:spcAft>
                <a:spcPts val="800"/>
              </a:spcAft>
              <a:buFont typeface="Arial" pitchFamily="34" charset="0"/>
              <a:buNone/>
            </a:pPr>
            <a:r>
              <a:rPr lang="en-GB" sz="1700" dirty="0"/>
              <a:t>People who have a neurodiversity (i.e. Autism, ADHD, Dyslexia etc.) are at an increase risk of:</a:t>
            </a:r>
          </a:p>
          <a:p>
            <a:pPr>
              <a:spcBef>
                <a:spcPts val="0"/>
              </a:spcBef>
              <a:spcAft>
                <a:spcPts val="600"/>
              </a:spcAft>
            </a:pPr>
            <a:r>
              <a:rPr lang="en-GB" sz="1700" dirty="0"/>
              <a:t>Experiencing long term unemployment, poor quality employment, and limited opportunities </a:t>
            </a:r>
          </a:p>
          <a:p>
            <a:pPr>
              <a:spcBef>
                <a:spcPts val="0"/>
              </a:spcBef>
              <a:spcAft>
                <a:spcPts val="600"/>
              </a:spcAft>
            </a:pPr>
            <a:r>
              <a:rPr lang="en-GB" sz="1700" dirty="0"/>
              <a:t>Social isolation</a:t>
            </a:r>
          </a:p>
          <a:p>
            <a:pPr>
              <a:spcBef>
                <a:spcPts val="0"/>
              </a:spcBef>
              <a:spcAft>
                <a:spcPts val="600"/>
              </a:spcAft>
            </a:pPr>
            <a:r>
              <a:rPr lang="en-GB" sz="1700" dirty="0"/>
              <a:t>Social economic deprivation</a:t>
            </a:r>
          </a:p>
          <a:p>
            <a:pPr>
              <a:spcBef>
                <a:spcPts val="0"/>
              </a:spcBef>
              <a:spcAft>
                <a:spcPts val="600"/>
              </a:spcAft>
            </a:pPr>
            <a:r>
              <a:rPr lang="en-GB" sz="1700" dirty="0"/>
              <a:t>Poor mental health and suicide</a:t>
            </a:r>
          </a:p>
        </p:txBody>
      </p:sp>
      <p:sp>
        <p:nvSpPr>
          <p:cNvPr id="13" name="Title 12"/>
          <p:cNvSpPr>
            <a:spLocks noGrp="1"/>
          </p:cNvSpPr>
          <p:nvPr>
            <p:ph type="title"/>
          </p:nvPr>
        </p:nvSpPr>
        <p:spPr>
          <a:xfrm>
            <a:off x="360000" y="0"/>
            <a:ext cx="8388464" cy="648000"/>
          </a:xfrm>
        </p:spPr>
        <p:txBody>
          <a:bodyPr anchor="ctr">
            <a:normAutofit/>
          </a:bodyPr>
          <a:lstStyle/>
          <a:p>
            <a:pPr defTabSz="685800"/>
            <a:r>
              <a:rPr lang="en-GB" dirty="0"/>
              <a:t>Why Neurodiversity?</a:t>
            </a:r>
          </a:p>
        </p:txBody>
      </p:sp>
      <p:sp>
        <p:nvSpPr>
          <p:cNvPr id="4" name="Content Placeholder 8">
            <a:extLst>
              <a:ext uri="{FF2B5EF4-FFF2-40B4-BE49-F238E27FC236}">
                <a16:creationId xmlns:a16="http://schemas.microsoft.com/office/drawing/2014/main" id="{83EE4251-03EA-B8DF-00AD-AF0FA7160113}"/>
              </a:ext>
            </a:extLst>
          </p:cNvPr>
          <p:cNvSpPr txBox="1">
            <a:spLocks/>
          </p:cNvSpPr>
          <p:nvPr/>
        </p:nvSpPr>
        <p:spPr>
          <a:xfrm>
            <a:off x="4644008" y="832939"/>
            <a:ext cx="4320479" cy="3471934"/>
          </a:xfrm>
          <a:prstGeom prst="rect">
            <a:avLst/>
          </a:prstGeom>
          <a:solidFill>
            <a:schemeClr val="accent3">
              <a:lumMod val="20000"/>
              <a:lumOff val="8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noAutofit/>
          </a:bodyPr>
          <a:lstStyle>
            <a:lvl1pPr marL="342891" indent="-342891" algn="l" defTabSz="457189" rtl="0" eaLnBrk="1" latinLnBrk="0" hangingPunct="1">
              <a:spcBef>
                <a:spcPct val="20000"/>
              </a:spcBef>
              <a:buFont typeface="Arial" pitchFamily="34" charset="0"/>
              <a:buChar char="•"/>
              <a:defRPr sz="2800" kern="1200">
                <a:solidFill>
                  <a:srgbClr val="141313"/>
                </a:solidFill>
                <a:latin typeface="Arial" panose="020B0604020202020204" pitchFamily="34" charset="0"/>
                <a:ea typeface="+mn-ea"/>
                <a:cs typeface="Arial" panose="020B0604020202020204" pitchFamily="34" charset="0"/>
              </a:defRPr>
            </a:lvl1pPr>
            <a:lvl2pPr marL="469106" indent="-214313" algn="l" defTabSz="457189" rtl="0" eaLnBrk="1" latinLnBrk="0" hangingPunct="1">
              <a:spcBef>
                <a:spcPct val="20000"/>
              </a:spcBef>
              <a:buFont typeface="Arial" pitchFamily="34" charset="0"/>
              <a:buChar char="•"/>
              <a:defRPr sz="2400" kern="1200">
                <a:solidFill>
                  <a:srgbClr val="141313"/>
                </a:solidFill>
                <a:latin typeface="Arial" panose="020B0604020202020204" pitchFamily="34" charset="0"/>
                <a:ea typeface="+mn-ea"/>
                <a:cs typeface="Arial" panose="020B0604020202020204" pitchFamily="34" charset="0"/>
              </a:defRPr>
            </a:lvl2pPr>
            <a:lvl3pPr marL="672704" indent="-171450" algn="l" defTabSz="457189" rtl="0" eaLnBrk="1" latinLnBrk="0" hangingPunct="1">
              <a:spcBef>
                <a:spcPct val="20000"/>
              </a:spcBef>
              <a:buFont typeface="Arial"/>
              <a:buChar char="•"/>
              <a:defRPr sz="2000" kern="1200">
                <a:solidFill>
                  <a:srgbClr val="141313"/>
                </a:solidFill>
                <a:latin typeface="Arial" panose="020B0604020202020204" pitchFamily="34" charset="0"/>
                <a:ea typeface="+mn-ea"/>
                <a:cs typeface="Arial" panose="020B0604020202020204" pitchFamily="34" charset="0"/>
              </a:defRPr>
            </a:lvl3pPr>
            <a:lvl4pPr marL="876300" indent="-171450" algn="l" defTabSz="457189" rtl="0" eaLnBrk="1" latinLnBrk="0" hangingPunct="1">
              <a:spcBef>
                <a:spcPct val="20000"/>
              </a:spcBef>
              <a:buFont typeface="Arial"/>
              <a:buChar char="–"/>
              <a:defRPr sz="1800" kern="1200">
                <a:solidFill>
                  <a:srgbClr val="141313"/>
                </a:solidFill>
                <a:latin typeface="Arial" panose="020B0604020202020204" pitchFamily="34" charset="0"/>
                <a:ea typeface="+mn-ea"/>
                <a:cs typeface="Arial" panose="020B0604020202020204" pitchFamily="34" charset="0"/>
              </a:defRPr>
            </a:lvl4pPr>
            <a:lvl5pPr marL="1079897" indent="-171450" algn="l" defTabSz="457189" rtl="0" eaLnBrk="1" latinLnBrk="0" hangingPunct="1">
              <a:spcBef>
                <a:spcPct val="20000"/>
              </a:spcBef>
              <a:buFont typeface="Arial"/>
              <a:buChar char="»"/>
              <a:defRPr sz="2000" kern="1200">
                <a:solidFill>
                  <a:srgbClr val="141313"/>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dk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dk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dk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dk1"/>
                </a:solidFill>
                <a:latin typeface="+mn-lt"/>
                <a:ea typeface="+mn-ea"/>
                <a:cs typeface="+mn-cs"/>
              </a:defRPr>
            </a:lvl9pPr>
          </a:lstStyle>
          <a:p>
            <a:pPr marL="0" indent="0">
              <a:spcBef>
                <a:spcPts val="0"/>
              </a:spcBef>
              <a:buFont typeface="Arial" pitchFamily="34" charset="0"/>
              <a:buNone/>
            </a:pPr>
            <a:r>
              <a:rPr lang="en-GB" sz="1700" b="1" dirty="0"/>
              <a:t>Aim is to:</a:t>
            </a:r>
          </a:p>
          <a:p>
            <a:pPr>
              <a:lnSpc>
                <a:spcPct val="120000"/>
              </a:lnSpc>
              <a:spcBef>
                <a:spcPts val="0"/>
              </a:spcBef>
            </a:pPr>
            <a:r>
              <a:rPr lang="en-GB" sz="1700" dirty="0"/>
              <a:t>Encourage higher level of aspiration</a:t>
            </a:r>
          </a:p>
          <a:p>
            <a:pPr lvl="0">
              <a:lnSpc>
                <a:spcPct val="120000"/>
              </a:lnSpc>
              <a:spcBef>
                <a:spcPts val="0"/>
              </a:spcBef>
            </a:pPr>
            <a:r>
              <a:rPr lang="en-GB" sz="1700" dirty="0"/>
              <a:t>Enable participants to learn from hands on practical learning in real life context, raise aspirations and develop career intentions.</a:t>
            </a:r>
          </a:p>
          <a:p>
            <a:pPr lvl="0">
              <a:lnSpc>
                <a:spcPct val="120000"/>
              </a:lnSpc>
              <a:spcBef>
                <a:spcPts val="0"/>
              </a:spcBef>
            </a:pPr>
            <a:r>
              <a:rPr lang="en-GB" sz="1700" dirty="0"/>
              <a:t>Support volunteering opportunities to build portfolio for future opportunities</a:t>
            </a:r>
          </a:p>
          <a:p>
            <a:pPr lvl="0">
              <a:lnSpc>
                <a:spcPct val="120000"/>
              </a:lnSpc>
              <a:spcBef>
                <a:spcPts val="0"/>
              </a:spcBef>
            </a:pPr>
            <a:r>
              <a:rPr lang="en-GB" sz="1700" dirty="0"/>
              <a:t>Work with organisations to ensure delivery is in place to accommodate to those who come under neurodiversity </a:t>
            </a:r>
          </a:p>
        </p:txBody>
      </p:sp>
    </p:spTree>
    <p:extLst>
      <p:ext uri="{BB962C8B-B14F-4D97-AF65-F5344CB8AC3E}">
        <p14:creationId xmlns:p14="http://schemas.microsoft.com/office/powerpoint/2010/main" val="56342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6F56133-528E-4782-8201-4BA0F5C1430A}"/>
              </a:ext>
            </a:extLst>
          </p:cNvPr>
          <p:cNvSpPr>
            <a:spLocks noGrp="1"/>
          </p:cNvSpPr>
          <p:nvPr>
            <p:ph sz="half" idx="1"/>
          </p:nvPr>
        </p:nvSpPr>
        <p:spPr>
          <a:xfrm>
            <a:off x="179512" y="689822"/>
            <a:ext cx="4176464" cy="3821952"/>
          </a:xfrm>
          <a:solidFill>
            <a:schemeClr val="accent6">
              <a:lumMod val="20000"/>
              <a:lumOff val="80000"/>
            </a:schemeClr>
          </a:solidFill>
          <a:ln>
            <a:noFill/>
          </a:ln>
        </p:spPr>
        <p:txBody>
          <a:bodyPr/>
          <a:lstStyle/>
          <a:p>
            <a:pPr marL="0" lvl="0" indent="0">
              <a:lnSpc>
                <a:spcPct val="107000"/>
              </a:lnSpc>
              <a:spcBef>
                <a:spcPts val="0"/>
              </a:spcBef>
              <a:buSzPts val="1000"/>
              <a:buFont typeface="Arial" pitchFamily="34" charset="0"/>
              <a:buNone/>
              <a:tabLst>
                <a:tab pos="271463" algn="l"/>
              </a:tabLst>
            </a:pPr>
            <a:r>
              <a:rPr lang="en-GB" sz="1600" b="1" dirty="0"/>
              <a:t>Men:</a:t>
            </a:r>
          </a:p>
          <a:p>
            <a:pPr marL="0" indent="0">
              <a:spcBef>
                <a:spcPts val="600"/>
              </a:spcBef>
              <a:buSzPts val="1000"/>
              <a:buNone/>
              <a:tabLst>
                <a:tab pos="177800" algn="l"/>
              </a:tabLst>
            </a:pPr>
            <a:r>
              <a:rPr lang="en-GB" sz="1600" b="1" dirty="0"/>
              <a:t>Are less likely to:</a:t>
            </a:r>
          </a:p>
          <a:p>
            <a:pPr marL="266700" lvl="1" indent="-266700">
              <a:spcBef>
                <a:spcPts val="0"/>
              </a:spcBef>
              <a:buSzPts val="1000"/>
              <a:buFont typeface="Symbol" panose="05050102010706020507" pitchFamily="18" charset="2"/>
              <a:buChar char=""/>
              <a:tabLst>
                <a:tab pos="177800" algn="l"/>
              </a:tabLst>
            </a:pPr>
            <a:r>
              <a:rPr lang="en-GB" sz="1600" dirty="0"/>
              <a:t>talk about mental health </a:t>
            </a:r>
          </a:p>
          <a:p>
            <a:pPr marL="266700" lvl="1" indent="-266700">
              <a:spcBef>
                <a:spcPts val="0"/>
              </a:spcBef>
              <a:buSzPts val="1000"/>
              <a:buFont typeface="Symbol" panose="05050102010706020507" pitchFamily="18" charset="2"/>
              <a:buChar char=""/>
              <a:tabLst>
                <a:tab pos="177800" algn="l"/>
              </a:tabLst>
            </a:pPr>
            <a:r>
              <a:rPr lang="en-GB" sz="1600" dirty="0"/>
              <a:t>receive counselling/ therapy</a:t>
            </a:r>
          </a:p>
          <a:p>
            <a:pPr marL="0" indent="0">
              <a:spcBef>
                <a:spcPts val="600"/>
              </a:spcBef>
              <a:buSzPts val="1000"/>
              <a:buNone/>
              <a:tabLst>
                <a:tab pos="177800" algn="l"/>
              </a:tabLst>
            </a:pPr>
            <a:r>
              <a:rPr lang="en-GB" sz="1600" b="1" dirty="0"/>
              <a:t>And are more likely to:</a:t>
            </a:r>
          </a:p>
          <a:p>
            <a:pPr marL="266700" lvl="1" indent="-266700">
              <a:spcBef>
                <a:spcPts val="0"/>
              </a:spcBef>
              <a:buSzPts val="1000"/>
              <a:buFont typeface="Symbol" panose="05050102010706020507" pitchFamily="18" charset="2"/>
              <a:buChar char=""/>
              <a:tabLst>
                <a:tab pos="177800" algn="l"/>
              </a:tabLst>
            </a:pPr>
            <a:r>
              <a:rPr lang="en-GB" sz="1600" dirty="0"/>
              <a:t>struggle to access support</a:t>
            </a:r>
          </a:p>
          <a:p>
            <a:pPr marL="266700" lvl="1" indent="-266700">
              <a:spcBef>
                <a:spcPts val="0"/>
              </a:spcBef>
              <a:buSzPts val="1000"/>
              <a:buFont typeface="Symbol" panose="05050102010706020507" pitchFamily="18" charset="2"/>
              <a:buChar char=""/>
              <a:tabLst>
                <a:tab pos="177800" algn="l"/>
              </a:tabLst>
            </a:pPr>
            <a:r>
              <a:rPr lang="en-GB" sz="1600" dirty="0"/>
              <a:t>than women to go missing, sleep rough, become dependent on </a:t>
            </a:r>
            <a:r>
              <a:rPr lang="en-GB" sz="1600" dirty="0">
                <a:hlinkClick r:id="rId3" tooltip="Alcohol and mental health">
                  <a:extLst>
                    <a:ext uri="{A12FA001-AC4F-418D-AE19-62706E023703}">
                      <ahyp:hlinkClr xmlns:ahyp="http://schemas.microsoft.com/office/drawing/2018/hyperlinkcolor" xmlns="" val="tx"/>
                    </a:ext>
                  </a:extLst>
                </a:hlinkClick>
              </a:rPr>
              <a:t>alcohol</a:t>
            </a:r>
            <a:r>
              <a:rPr lang="en-GB" sz="1600" dirty="0"/>
              <a:t> and use </a:t>
            </a:r>
            <a:r>
              <a:rPr lang="en-GB" sz="1600" dirty="0">
                <a:hlinkClick r:id="rId4" tooltip="Drugs and mental health">
                  <a:extLst>
                    <a:ext uri="{A12FA001-AC4F-418D-AE19-62706E023703}">
                      <ahyp:hlinkClr xmlns:ahyp="http://schemas.microsoft.com/office/drawing/2018/hyperlinkcolor" xmlns="" val="tx"/>
                    </a:ext>
                  </a:extLst>
                </a:hlinkClick>
              </a:rPr>
              <a:t>drugs</a:t>
            </a:r>
            <a:r>
              <a:rPr lang="en-GB" sz="1600" dirty="0"/>
              <a:t> frequently</a:t>
            </a:r>
          </a:p>
          <a:p>
            <a:pPr marL="0" indent="0">
              <a:spcBef>
                <a:spcPts val="600"/>
              </a:spcBef>
              <a:buSzPts val="1000"/>
              <a:buNone/>
              <a:tabLst>
                <a:tab pos="177800" algn="l"/>
              </a:tabLst>
            </a:pPr>
            <a:r>
              <a:rPr lang="en-GB" sz="1600" b="1" dirty="0"/>
              <a:t>Require help that:</a:t>
            </a:r>
          </a:p>
          <a:p>
            <a:pPr marL="266700" lvl="1" indent="-266700">
              <a:spcBef>
                <a:spcPts val="0"/>
              </a:spcBef>
              <a:buSzPts val="1000"/>
              <a:buFont typeface="Symbol" panose="05050102010706020507" pitchFamily="18" charset="2"/>
              <a:buChar char=""/>
              <a:tabLst>
                <a:tab pos="177800" algn="l"/>
              </a:tabLst>
            </a:pPr>
            <a:r>
              <a:rPr lang="en-GB" sz="1600" dirty="0"/>
              <a:t>meets their preferences</a:t>
            </a:r>
          </a:p>
          <a:p>
            <a:pPr marL="266700" lvl="1" indent="-266700">
              <a:spcBef>
                <a:spcPts val="0"/>
              </a:spcBef>
              <a:buSzPts val="1000"/>
              <a:buFont typeface="Symbol" panose="05050102010706020507" pitchFamily="18" charset="2"/>
              <a:buChar char=""/>
              <a:tabLst>
                <a:tab pos="177800" algn="l"/>
              </a:tabLst>
            </a:pPr>
            <a:r>
              <a:rPr lang="en-GB" sz="1600" dirty="0"/>
              <a:t>is meaningful to them</a:t>
            </a:r>
          </a:p>
          <a:p>
            <a:pPr marL="266700" lvl="1" indent="-266700">
              <a:spcBef>
                <a:spcPts val="0"/>
              </a:spcBef>
              <a:buSzPts val="1000"/>
              <a:buFont typeface="Symbol" panose="05050102010706020507" pitchFamily="18" charset="2"/>
              <a:buChar char=""/>
              <a:tabLst>
                <a:tab pos="177800" algn="l"/>
              </a:tabLst>
            </a:pPr>
            <a:r>
              <a:rPr lang="en-GB" sz="1600" dirty="0"/>
              <a:t>is accessible and is engaging</a:t>
            </a:r>
          </a:p>
        </p:txBody>
      </p:sp>
      <p:sp>
        <p:nvSpPr>
          <p:cNvPr id="13" name="Title 12"/>
          <p:cNvSpPr>
            <a:spLocks noGrp="1"/>
          </p:cNvSpPr>
          <p:nvPr>
            <p:ph type="title"/>
          </p:nvPr>
        </p:nvSpPr>
        <p:spPr/>
        <p:txBody>
          <a:bodyPr/>
          <a:lstStyle/>
          <a:p>
            <a:pPr defTabSz="685800">
              <a:lnSpc>
                <a:spcPct val="90000"/>
              </a:lnSpc>
            </a:pPr>
            <a:r>
              <a:rPr lang="en-GB" dirty="0"/>
              <a:t>Why Men?</a:t>
            </a:r>
          </a:p>
        </p:txBody>
      </p:sp>
      <p:sp>
        <p:nvSpPr>
          <p:cNvPr id="4" name="Content Placeholder 8">
            <a:extLst>
              <a:ext uri="{FF2B5EF4-FFF2-40B4-BE49-F238E27FC236}">
                <a16:creationId xmlns:a16="http://schemas.microsoft.com/office/drawing/2014/main" id="{5E17FEE9-6FB1-6067-AF60-88E7E92968C7}"/>
              </a:ext>
            </a:extLst>
          </p:cNvPr>
          <p:cNvSpPr txBox="1">
            <a:spLocks/>
          </p:cNvSpPr>
          <p:nvPr/>
        </p:nvSpPr>
        <p:spPr>
          <a:xfrm>
            <a:off x="4766874" y="689822"/>
            <a:ext cx="4104456" cy="3805097"/>
          </a:xfrm>
          <a:prstGeom prst="rect">
            <a:avLst/>
          </a:prstGeom>
          <a:solidFill>
            <a:schemeClr val="accent6">
              <a:lumMod val="20000"/>
              <a:lumOff val="80000"/>
            </a:schemeClr>
          </a:solidFill>
          <a:ln>
            <a:noFill/>
          </a:ln>
        </p:spPr>
        <p:txBody>
          <a:bodyPr/>
          <a:lstStyle>
            <a:lvl1pPr marL="342891" indent="-342891" algn="l" defTabSz="457189" rtl="0" eaLnBrk="1" latinLnBrk="0" hangingPunct="1">
              <a:spcBef>
                <a:spcPct val="20000"/>
              </a:spcBef>
              <a:buFont typeface="Arial"/>
              <a:buChar char="•"/>
              <a:defRPr sz="2200" kern="1200">
                <a:solidFill>
                  <a:srgbClr val="141313"/>
                </a:solidFill>
                <a:latin typeface="Arial" panose="020B0604020202020204" pitchFamily="34" charset="0"/>
                <a:ea typeface="+mn-ea"/>
                <a:cs typeface="Arial" panose="020B0604020202020204" pitchFamily="34" charset="0"/>
              </a:defRPr>
            </a:lvl1pPr>
            <a:lvl2pPr marL="625475" indent="-284163" algn="l" defTabSz="457189" rtl="0" eaLnBrk="1" latinLnBrk="0" hangingPunct="1">
              <a:spcBef>
                <a:spcPct val="20000"/>
              </a:spcBef>
              <a:buFont typeface="Arial" panose="020B0604020202020204" pitchFamily="34" charset="0"/>
              <a:buChar char="•"/>
              <a:defRPr sz="2000" kern="1200">
                <a:solidFill>
                  <a:srgbClr val="141313"/>
                </a:solidFill>
                <a:latin typeface="Arial" panose="020B0604020202020204" pitchFamily="34" charset="0"/>
                <a:ea typeface="+mn-ea"/>
                <a:cs typeface="Arial" panose="020B0604020202020204" pitchFamily="34" charset="0"/>
              </a:defRPr>
            </a:lvl2pPr>
            <a:lvl3pPr marL="895350" indent="-227013" algn="l" defTabSz="457189" rtl="0" eaLnBrk="1" latinLnBrk="0" hangingPunct="1">
              <a:spcBef>
                <a:spcPct val="20000"/>
              </a:spcBef>
              <a:buFont typeface="Arial"/>
              <a:buChar char="•"/>
              <a:defRPr sz="1800" kern="1200">
                <a:solidFill>
                  <a:srgbClr val="141313"/>
                </a:solidFill>
                <a:latin typeface="Arial" panose="020B0604020202020204" pitchFamily="34" charset="0"/>
                <a:ea typeface="+mn-ea"/>
                <a:cs typeface="Arial" panose="020B0604020202020204" pitchFamily="34" charset="0"/>
              </a:defRPr>
            </a:lvl3pPr>
            <a:lvl4pPr marL="1163638" indent="-227013" algn="l" defTabSz="457189" rtl="0" eaLnBrk="1" latinLnBrk="0" hangingPunct="1">
              <a:spcBef>
                <a:spcPct val="20000"/>
              </a:spcBef>
              <a:buFont typeface="Arial"/>
              <a:buChar char="–"/>
              <a:defRPr sz="1600" kern="1200">
                <a:solidFill>
                  <a:srgbClr val="141313"/>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1350" kern="1200">
                <a:solidFill>
                  <a:srgbClr val="141313"/>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135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135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135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1350" kern="1200">
                <a:solidFill>
                  <a:schemeClr val="tx1"/>
                </a:solidFill>
                <a:latin typeface="+mn-lt"/>
                <a:ea typeface="+mn-ea"/>
                <a:cs typeface="+mn-cs"/>
              </a:defRPr>
            </a:lvl9pPr>
          </a:lstStyle>
          <a:p>
            <a:pPr marL="0" indent="0">
              <a:lnSpc>
                <a:spcPct val="115000"/>
              </a:lnSpc>
              <a:spcBef>
                <a:spcPts val="0"/>
              </a:spcBef>
              <a:spcAft>
                <a:spcPts val="600"/>
              </a:spcAft>
              <a:buSzPts val="1000"/>
              <a:buNone/>
              <a:tabLst>
                <a:tab pos="177800" algn="l"/>
              </a:tabLst>
            </a:pPr>
            <a:r>
              <a:rPr lang="en-GB" sz="1600" b="1" dirty="0"/>
              <a:t>Aim is to: </a:t>
            </a:r>
          </a:p>
          <a:p>
            <a:pPr marL="266700" lvl="1" indent="-266700">
              <a:spcBef>
                <a:spcPts val="0"/>
              </a:spcBef>
              <a:spcAft>
                <a:spcPts val="300"/>
              </a:spcAft>
              <a:buSzPts val="1000"/>
              <a:buFont typeface="Symbol" panose="05050102010706020507" pitchFamily="18" charset="2"/>
              <a:buChar char=""/>
              <a:tabLst>
                <a:tab pos="177800" algn="l"/>
              </a:tabLst>
            </a:pPr>
            <a:r>
              <a:rPr lang="en-GB" sz="1600" dirty="0"/>
              <a:t>improve the wellbeing of men</a:t>
            </a:r>
          </a:p>
          <a:p>
            <a:pPr marL="266700" lvl="1" indent="-266700">
              <a:spcBef>
                <a:spcPts val="0"/>
              </a:spcBef>
              <a:spcAft>
                <a:spcPts val="300"/>
              </a:spcAft>
              <a:buSzPts val="1000"/>
              <a:buFont typeface="Symbol" panose="05050102010706020507" pitchFamily="18" charset="2"/>
              <a:buChar char=""/>
              <a:tabLst>
                <a:tab pos="177800" algn="l"/>
              </a:tabLst>
            </a:pPr>
            <a:r>
              <a:rPr lang="en-GB" sz="1600" dirty="0"/>
              <a:t>provide safe places where men can access support</a:t>
            </a:r>
          </a:p>
          <a:p>
            <a:pPr marL="266700" lvl="1" indent="-266700">
              <a:spcBef>
                <a:spcPts val="0"/>
              </a:spcBef>
              <a:spcAft>
                <a:spcPts val="300"/>
              </a:spcAft>
              <a:buSzPts val="1000"/>
              <a:buFont typeface="Symbol" panose="05050102010706020507" pitchFamily="18" charset="2"/>
              <a:buChar char=""/>
              <a:tabLst>
                <a:tab pos="177800" algn="l"/>
              </a:tabLst>
            </a:pPr>
            <a:r>
              <a:rPr lang="en-GB" sz="1600" dirty="0"/>
              <a:t>improve bond between men and encourage participation in group activities</a:t>
            </a:r>
          </a:p>
          <a:p>
            <a:pPr marL="266700" lvl="1" indent="-266700">
              <a:spcBef>
                <a:spcPts val="0"/>
              </a:spcBef>
              <a:spcAft>
                <a:spcPts val="300"/>
              </a:spcAft>
              <a:buSzPts val="1000"/>
              <a:buFont typeface="Symbol" panose="05050102010706020507" pitchFamily="18" charset="2"/>
              <a:buChar char=""/>
              <a:tabLst>
                <a:tab pos="177800" algn="l"/>
              </a:tabLst>
            </a:pPr>
            <a:r>
              <a:rPr lang="en-GB" sz="1600" dirty="0"/>
              <a:t>encourage open conversation about mental health with others</a:t>
            </a:r>
          </a:p>
          <a:p>
            <a:pPr marL="266700" lvl="1" indent="-266700">
              <a:spcBef>
                <a:spcPts val="0"/>
              </a:spcBef>
              <a:spcAft>
                <a:spcPts val="300"/>
              </a:spcAft>
              <a:buSzPts val="1000"/>
              <a:buFont typeface="Symbol" panose="05050102010706020507" pitchFamily="18" charset="2"/>
              <a:buChar char=""/>
              <a:tabLst>
                <a:tab pos="177800" algn="l"/>
              </a:tabLst>
            </a:pPr>
            <a:r>
              <a:rPr lang="en-GB" sz="1600" dirty="0"/>
              <a:t>reduce the risk of suicide in men</a:t>
            </a:r>
          </a:p>
        </p:txBody>
      </p:sp>
    </p:spTree>
    <p:extLst>
      <p:ext uri="{BB962C8B-B14F-4D97-AF65-F5344CB8AC3E}">
        <p14:creationId xmlns:p14="http://schemas.microsoft.com/office/powerpoint/2010/main" val="196229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animEffect transition="in" filter="fade">
                                      <p:cBhvr>
                                        <p:cTn id="33" dur="500"/>
                                        <p:tgtEl>
                                          <p:spTgt spid="9">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8" end="8"/>
                                            </p:txEl>
                                          </p:spTgt>
                                        </p:tgtEl>
                                        <p:attrNameLst>
                                          <p:attrName>style.visibility</p:attrName>
                                        </p:attrNameLst>
                                      </p:cBhvr>
                                      <p:to>
                                        <p:strVal val="visible"/>
                                      </p:to>
                                    </p:set>
                                    <p:animEffect transition="in" filter="fade">
                                      <p:cBhvr>
                                        <p:cTn id="36" dur="500"/>
                                        <p:tgtEl>
                                          <p:spTgt spid="9">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animEffect transition="in" filter="fade">
                                      <p:cBhvr>
                                        <p:cTn id="39" dur="500"/>
                                        <p:tgtEl>
                                          <p:spTgt spid="9">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Effect transition="in" filter="fade">
                                      <p:cBhvr>
                                        <p:cTn id="42" dur="500"/>
                                        <p:tgtEl>
                                          <p:spTgt spid="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581824-3A51-B3FF-2C7A-EB42C53F53B8}"/>
              </a:ext>
            </a:extLst>
          </p:cNvPr>
          <p:cNvSpPr>
            <a:spLocks noGrp="1"/>
          </p:cNvSpPr>
          <p:nvPr>
            <p:ph type="title"/>
          </p:nvPr>
        </p:nvSpPr>
        <p:spPr/>
        <p:txBody>
          <a:bodyPr/>
          <a:lstStyle/>
          <a:p>
            <a:r>
              <a:rPr lang="en-GB" dirty="0"/>
              <a:t>Young People</a:t>
            </a:r>
          </a:p>
        </p:txBody>
      </p:sp>
      <p:sp>
        <p:nvSpPr>
          <p:cNvPr id="4" name="TextBox 3">
            <a:extLst>
              <a:ext uri="{FF2B5EF4-FFF2-40B4-BE49-F238E27FC236}">
                <a16:creationId xmlns:a16="http://schemas.microsoft.com/office/drawing/2014/main" id="{B9F7DE9D-87F0-8EC7-10D3-8433C5808F0A}"/>
              </a:ext>
            </a:extLst>
          </p:cNvPr>
          <p:cNvSpPr txBox="1"/>
          <p:nvPr/>
        </p:nvSpPr>
        <p:spPr>
          <a:xfrm>
            <a:off x="179512" y="719404"/>
            <a:ext cx="4632757" cy="3816084"/>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anchor="t">
            <a:noAutofit/>
          </a:bodyPr>
          <a:lstStyle/>
          <a:p>
            <a:pPr defTabSz="457189">
              <a:lnSpc>
                <a:spcPct val="90000"/>
              </a:lnSpc>
              <a:spcBef>
                <a:spcPct val="20000"/>
              </a:spcBef>
            </a:pPr>
            <a:r>
              <a:rPr lang="en-US" sz="1600" b="1" dirty="0">
                <a:solidFill>
                  <a:srgbClr val="141313"/>
                </a:solidFill>
                <a:latin typeface="Arial" panose="020B0604020202020204" pitchFamily="34" charset="0"/>
                <a:cs typeface="Arial" panose="020B0604020202020204" pitchFamily="34" charset="0"/>
              </a:rPr>
              <a:t>Why young people?</a:t>
            </a:r>
          </a:p>
          <a:p>
            <a:pPr marL="266700" lvl="1" indent="-266700" defTabSz="457189">
              <a:spcAft>
                <a:spcPts val="300"/>
              </a:spcAft>
              <a:buSzPts val="1000"/>
              <a:buFont typeface="Symbol" panose="05050102010706020507" pitchFamily="18" charset="2"/>
              <a:buChar char=""/>
              <a:tabLst>
                <a:tab pos="177800" algn="l"/>
              </a:tabLst>
            </a:pPr>
            <a:r>
              <a:rPr lang="en-GB" sz="1600" dirty="0">
                <a:solidFill>
                  <a:srgbClr val="141313"/>
                </a:solidFill>
                <a:latin typeface="Arial" panose="020B0604020202020204" pitchFamily="34" charset="0"/>
                <a:cs typeface="Arial" panose="020B0604020202020204" pitchFamily="34" charset="0"/>
              </a:rPr>
              <a:t>The long-term impact of Covid on young peoples employment is forecasted at  £14.4 billion over the next seven years</a:t>
            </a:r>
          </a:p>
          <a:p>
            <a:pPr marL="266700" lvl="1" indent="-266700" defTabSz="457189">
              <a:spcAft>
                <a:spcPts val="300"/>
              </a:spcAft>
              <a:buSzPts val="1000"/>
              <a:buFont typeface="Symbol" panose="05050102010706020507" pitchFamily="18" charset="2"/>
              <a:buChar char=""/>
              <a:tabLst>
                <a:tab pos="177800" algn="l"/>
              </a:tabLst>
            </a:pPr>
            <a:r>
              <a:rPr lang="en-GB" sz="1600" dirty="0">
                <a:solidFill>
                  <a:srgbClr val="141313"/>
                </a:solidFill>
                <a:latin typeface="Arial" panose="020B0604020202020204" pitchFamily="34" charset="0"/>
                <a:cs typeface="Arial" panose="020B0604020202020204" pitchFamily="34" charset="0"/>
              </a:rPr>
              <a:t>Young people with poor mental and emotional wellbeing are more likely to be drawn into negative behaviours such as smoking, alcohol and drug misuse</a:t>
            </a:r>
          </a:p>
          <a:p>
            <a:pPr marL="266700" lvl="1" indent="-266700" defTabSz="457189">
              <a:spcAft>
                <a:spcPts val="300"/>
              </a:spcAft>
              <a:buSzPts val="1000"/>
              <a:buFont typeface="Symbol" panose="05050102010706020507" pitchFamily="18" charset="2"/>
              <a:buChar char=""/>
              <a:tabLst>
                <a:tab pos="177800" algn="l"/>
              </a:tabLst>
            </a:pPr>
            <a:r>
              <a:rPr lang="en-GB" sz="1600" dirty="0">
                <a:solidFill>
                  <a:srgbClr val="141313"/>
                </a:solidFill>
                <a:latin typeface="Arial" panose="020B0604020202020204" pitchFamily="34" charset="0"/>
                <a:cs typeface="Arial" panose="020B0604020202020204" pitchFamily="34" charset="0"/>
              </a:rPr>
              <a:t>Education, skills and training outcomes are lower in Walsall compared to national average</a:t>
            </a:r>
          </a:p>
          <a:p>
            <a:pPr marL="266700" lvl="1" indent="-266700" defTabSz="457189">
              <a:spcAft>
                <a:spcPts val="300"/>
              </a:spcAft>
              <a:buSzPts val="1000"/>
              <a:buFont typeface="Symbol" panose="05050102010706020507" pitchFamily="18" charset="2"/>
              <a:buChar char=""/>
              <a:tabLst>
                <a:tab pos="177800" algn="l"/>
              </a:tabLst>
            </a:pPr>
            <a:r>
              <a:rPr lang="en-GB" sz="1600" dirty="0">
                <a:solidFill>
                  <a:srgbClr val="141313"/>
                </a:solidFill>
                <a:latin typeface="Arial" panose="020B0604020202020204" pitchFamily="34" charset="0"/>
                <a:cs typeface="Arial" panose="020B0604020202020204" pitchFamily="34" charset="0"/>
              </a:rPr>
              <a:t>Young people have a low level of awareness of the opportunities available to them </a:t>
            </a:r>
          </a:p>
          <a:p>
            <a:pPr marL="266700" lvl="1" indent="-266700" defTabSz="457189">
              <a:spcAft>
                <a:spcPts val="300"/>
              </a:spcAft>
              <a:buSzPts val="1000"/>
              <a:buFont typeface="Symbol" panose="05050102010706020507" pitchFamily="18" charset="2"/>
              <a:buChar char=""/>
              <a:tabLst>
                <a:tab pos="177800" algn="l"/>
              </a:tabLst>
            </a:pPr>
            <a:r>
              <a:rPr lang="en-GB" sz="1600" dirty="0">
                <a:solidFill>
                  <a:srgbClr val="141313"/>
                </a:solidFill>
                <a:latin typeface="Arial" panose="020B0604020202020204" pitchFamily="34" charset="0"/>
                <a:cs typeface="Arial" panose="020B0604020202020204" pitchFamily="34" charset="0"/>
              </a:rPr>
              <a:t>By prioritising  young peoples opportunities we can improve long-term mental wellbeing outcomes</a:t>
            </a:r>
          </a:p>
        </p:txBody>
      </p:sp>
      <p:sp>
        <p:nvSpPr>
          <p:cNvPr id="5" name="TextBox 4">
            <a:extLst>
              <a:ext uri="{FF2B5EF4-FFF2-40B4-BE49-F238E27FC236}">
                <a16:creationId xmlns:a16="http://schemas.microsoft.com/office/drawing/2014/main" id="{9D50A664-17F8-BF28-569B-17BF5B423E0C}"/>
              </a:ext>
            </a:extLst>
          </p:cNvPr>
          <p:cNvSpPr txBox="1"/>
          <p:nvPr/>
        </p:nvSpPr>
        <p:spPr>
          <a:xfrm>
            <a:off x="4932040" y="755650"/>
            <a:ext cx="3960440" cy="3779838"/>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anchor="t">
            <a:noAutofit/>
          </a:bodyPr>
          <a:lstStyle/>
          <a:p>
            <a:pPr>
              <a:lnSpc>
                <a:spcPct val="90000"/>
              </a:lnSpc>
              <a:spcAft>
                <a:spcPts val="600"/>
              </a:spcAft>
            </a:pPr>
            <a:r>
              <a:rPr lang="en-GB" sz="1600" dirty="0">
                <a:latin typeface="Arial" panose="020B0604020202020204" pitchFamily="34" charset="0"/>
                <a:cs typeface="Arial" panose="020B0604020202020204" pitchFamily="34" charset="0"/>
              </a:rPr>
              <a:t>Projects to be delivered by young people for young people are to:</a:t>
            </a:r>
            <a:endParaRPr lang="en-GB" sz="1600" b="1" dirty="0">
              <a:latin typeface="Arial" panose="020B0604020202020204" pitchFamily="34" charset="0"/>
              <a:cs typeface="Arial" panose="020B0604020202020204" pitchFamily="34" charset="0"/>
            </a:endParaRPr>
          </a:p>
          <a:p>
            <a:pPr marL="285750" lvl="0" indent="-285750">
              <a:lnSpc>
                <a:spcPct val="90000"/>
              </a:lnSpc>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Improve mental wellbeing</a:t>
            </a:r>
          </a:p>
          <a:p>
            <a:pPr marL="285750" lvl="0" indent="-285750">
              <a:lnSpc>
                <a:spcPct val="90000"/>
              </a:lnSpc>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Increase opportunities</a:t>
            </a:r>
          </a:p>
          <a:p>
            <a:pPr marL="285750" lvl="0" indent="-285750">
              <a:lnSpc>
                <a:spcPct val="90000"/>
              </a:lnSpc>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Increase confidence </a:t>
            </a:r>
          </a:p>
          <a:p>
            <a:pPr marL="285750" indent="-285750">
              <a:lnSpc>
                <a:spcPct val="90000"/>
              </a:lnSpc>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Increase aspiration</a:t>
            </a:r>
          </a:p>
          <a:p>
            <a:pPr marL="285750" lvl="0" indent="-285750">
              <a:lnSpc>
                <a:spcPct val="90000"/>
              </a:lnSpc>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Increase awareness of local services available </a:t>
            </a:r>
          </a:p>
          <a:p>
            <a:pPr lvl="0">
              <a:lnSpc>
                <a:spcPct val="90000"/>
              </a:lnSpc>
              <a:spcAft>
                <a:spcPts val="600"/>
              </a:spcAft>
            </a:pPr>
            <a:endParaRPr lang="en-GB" sz="1600" dirty="0">
              <a:latin typeface="Arial" panose="020B0604020202020204" pitchFamily="34" charset="0"/>
              <a:cs typeface="Arial" panose="020B0604020202020204" pitchFamily="34" charset="0"/>
            </a:endParaRPr>
          </a:p>
          <a:p>
            <a:pPr>
              <a:lnSpc>
                <a:spcPct val="90000"/>
              </a:lnSpc>
              <a:spcAft>
                <a:spcPts val="600"/>
              </a:spcAft>
            </a:pPr>
            <a:endParaRPr lang="en-US" sz="1600" b="1" dirty="0">
              <a:solidFill>
                <a:schemeClr val="tx2"/>
              </a:solidFill>
              <a:latin typeface="Arial" panose="020B0604020202020204" pitchFamily="34" charset="0"/>
              <a:cs typeface="Arial" panose="020B0604020202020204" pitchFamily="34" charset="0"/>
            </a:endParaRPr>
          </a:p>
          <a:p>
            <a:pPr>
              <a:lnSpc>
                <a:spcPct val="90000"/>
              </a:lnSpc>
              <a:spcAft>
                <a:spcPts val="600"/>
              </a:spcAft>
            </a:pPr>
            <a:r>
              <a:rPr lang="en-US" sz="1600" b="1" dirty="0">
                <a:solidFill>
                  <a:schemeClr val="tx2"/>
                </a:solidFill>
                <a:latin typeface="Arial" panose="020B0604020202020204" pitchFamily="34" charset="0"/>
                <a:cs typeface="Arial" panose="020B0604020202020204" pitchFamily="34" charset="0"/>
              </a:rPr>
              <a:t>Projects must tackle mental wellbeing inequalities by targeting intervention towards the communities with the greatest need.</a:t>
            </a:r>
            <a:endParaRPr lang="en-GB" sz="16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5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A1FDE-E943-775B-E16D-6F1D4F9D117C}"/>
              </a:ext>
            </a:extLst>
          </p:cNvPr>
          <p:cNvSpPr>
            <a:spLocks noGrp="1"/>
          </p:cNvSpPr>
          <p:nvPr>
            <p:ph type="title"/>
          </p:nvPr>
        </p:nvSpPr>
        <p:spPr/>
        <p:txBody>
          <a:bodyPr/>
          <a:lstStyle/>
          <a:p>
            <a:r>
              <a:rPr lang="en-GB" sz="2800" dirty="0"/>
              <a:t>Wellbeing Grants – Key Dates 2023 </a:t>
            </a:r>
            <a:endParaRPr lang="en-GB" dirty="0"/>
          </a:p>
        </p:txBody>
      </p:sp>
      <p:graphicFrame>
        <p:nvGraphicFramePr>
          <p:cNvPr id="4" name="Content Placeholder 3">
            <a:extLst>
              <a:ext uri="{FF2B5EF4-FFF2-40B4-BE49-F238E27FC236}">
                <a16:creationId xmlns:a16="http://schemas.microsoft.com/office/drawing/2014/main" id="{8049228D-75B6-A2B9-1730-53311BF696D0}"/>
              </a:ext>
            </a:extLst>
          </p:cNvPr>
          <p:cNvGraphicFramePr>
            <a:graphicFrameLocks noGrp="1"/>
          </p:cNvGraphicFramePr>
          <p:nvPr>
            <p:ph sz="quarter" idx="11"/>
            <p:extLst>
              <p:ext uri="{D42A27DB-BD31-4B8C-83A1-F6EECF244321}">
                <p14:modId xmlns:p14="http://schemas.microsoft.com/office/powerpoint/2010/main" val="712972063"/>
              </p:ext>
            </p:extLst>
          </p:nvPr>
        </p:nvGraphicFramePr>
        <p:xfrm>
          <a:off x="467544" y="771550"/>
          <a:ext cx="8136905" cy="3530101"/>
        </p:xfrm>
        <a:graphic>
          <a:graphicData uri="http://schemas.openxmlformats.org/drawingml/2006/table">
            <a:tbl>
              <a:tblPr firstRow="1" firstCol="1" bandRow="1">
                <a:tableStyleId>{5C22544A-7EE6-4342-B048-85BDC9FD1C3A}</a:tableStyleId>
              </a:tblPr>
              <a:tblGrid>
                <a:gridCol w="1890666">
                  <a:extLst>
                    <a:ext uri="{9D8B030D-6E8A-4147-A177-3AD203B41FA5}">
                      <a16:colId xmlns:a16="http://schemas.microsoft.com/office/drawing/2014/main" val="259251015"/>
                    </a:ext>
                  </a:extLst>
                </a:gridCol>
                <a:gridCol w="1375029">
                  <a:extLst>
                    <a:ext uri="{9D8B030D-6E8A-4147-A177-3AD203B41FA5}">
                      <a16:colId xmlns:a16="http://schemas.microsoft.com/office/drawing/2014/main" val="4058429123"/>
                    </a:ext>
                  </a:extLst>
                </a:gridCol>
                <a:gridCol w="1632848">
                  <a:extLst>
                    <a:ext uri="{9D8B030D-6E8A-4147-A177-3AD203B41FA5}">
                      <a16:colId xmlns:a16="http://schemas.microsoft.com/office/drawing/2014/main" val="1354840986"/>
                    </a:ext>
                  </a:extLst>
                </a:gridCol>
                <a:gridCol w="1627933">
                  <a:extLst>
                    <a:ext uri="{9D8B030D-6E8A-4147-A177-3AD203B41FA5}">
                      <a16:colId xmlns:a16="http://schemas.microsoft.com/office/drawing/2014/main" val="3339339472"/>
                    </a:ext>
                  </a:extLst>
                </a:gridCol>
                <a:gridCol w="1610429">
                  <a:extLst>
                    <a:ext uri="{9D8B030D-6E8A-4147-A177-3AD203B41FA5}">
                      <a16:colId xmlns:a16="http://schemas.microsoft.com/office/drawing/2014/main" val="2454695551"/>
                    </a:ext>
                  </a:extLst>
                </a:gridCol>
              </a:tblGrid>
              <a:tr h="911658">
                <a:tc>
                  <a:txBody>
                    <a:bodyPr/>
                    <a:lstStyle/>
                    <a:p>
                      <a:pPr algn="ctr">
                        <a:lnSpc>
                          <a:spcPct val="107000"/>
                        </a:lnSpc>
                        <a:spcAft>
                          <a:spcPts val="800"/>
                        </a:spcAft>
                      </a:pPr>
                      <a:r>
                        <a:rPr lang="en-GB" sz="1800" dirty="0">
                          <a:solidFill>
                            <a:schemeClr val="bg1"/>
                          </a:solidFill>
                          <a:effectLst/>
                          <a:latin typeface="Arial" panose="020B0604020202020204" pitchFamily="34" charset="0"/>
                          <a:cs typeface="Arial" panose="020B0604020202020204" pitchFamily="34" charset="0"/>
                        </a:rPr>
                        <a:t>Grant Framework</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1291" marR="61291" marT="0" marB="0"/>
                </a:tc>
                <a:tc>
                  <a:txBody>
                    <a:bodyPr/>
                    <a:lstStyle/>
                    <a:p>
                      <a:pPr algn="ctr">
                        <a:lnSpc>
                          <a:spcPct val="107000"/>
                        </a:lnSpc>
                        <a:spcAft>
                          <a:spcPts val="800"/>
                        </a:spcAft>
                      </a:pPr>
                      <a:r>
                        <a:rPr lang="en-GB" sz="1800" dirty="0">
                          <a:solidFill>
                            <a:schemeClr val="bg1"/>
                          </a:solidFill>
                          <a:effectLst/>
                          <a:latin typeface="Arial" panose="020B0604020202020204" pitchFamily="34" charset="0"/>
                          <a:cs typeface="Arial" panose="020B0604020202020204" pitchFamily="34" charset="0"/>
                        </a:rPr>
                        <a:t>Men’s Grants</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1291" marR="61291" marT="0" marB="0"/>
                </a:tc>
                <a:tc>
                  <a:txBody>
                    <a:bodyPr/>
                    <a:lstStyle/>
                    <a:p>
                      <a:pPr algn="ctr">
                        <a:lnSpc>
                          <a:spcPct val="107000"/>
                        </a:lnSpc>
                        <a:spcAft>
                          <a:spcPts val="800"/>
                        </a:spcAft>
                      </a:pPr>
                      <a:r>
                        <a:rPr lang="en-GB" sz="1800" dirty="0">
                          <a:solidFill>
                            <a:schemeClr val="bg1"/>
                          </a:solidFill>
                          <a:effectLst/>
                          <a:latin typeface="Arial" panose="020B0604020202020204" pitchFamily="34" charset="0"/>
                          <a:cs typeface="Arial" panose="020B0604020202020204" pitchFamily="34" charset="0"/>
                        </a:rPr>
                        <a:t>General Grants</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1291" marR="61291" marT="0" marB="0"/>
                </a:tc>
                <a:tc>
                  <a:txBody>
                    <a:bodyPr/>
                    <a:lstStyle/>
                    <a:p>
                      <a:pPr algn="ctr">
                        <a:lnSpc>
                          <a:spcPct val="107000"/>
                        </a:lnSpc>
                        <a:spcAft>
                          <a:spcPts val="800"/>
                        </a:spcAft>
                      </a:pPr>
                      <a:r>
                        <a:rPr lang="en-GB" sz="1800" dirty="0">
                          <a:solidFill>
                            <a:schemeClr val="bg1"/>
                          </a:solidFill>
                          <a:effectLst/>
                          <a:latin typeface="Arial" panose="020B0604020202020204" pitchFamily="34" charset="0"/>
                          <a:cs typeface="Arial" panose="020B0604020202020204" pitchFamily="34" charset="0"/>
                        </a:rPr>
                        <a:t>Neurodiverse Grants</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GB" sz="1800" dirty="0">
                          <a:solidFill>
                            <a:schemeClr val="bg1"/>
                          </a:solidFill>
                          <a:effectLst/>
                          <a:latin typeface="Arial" panose="020B0604020202020204" pitchFamily="34" charset="0"/>
                          <a:cs typeface="Arial" panose="020B0604020202020204" pitchFamily="34" charset="0"/>
                        </a:rPr>
                        <a:t>Young People Grants</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70217719"/>
                  </a:ext>
                </a:extLst>
              </a:tr>
              <a:tr h="607882">
                <a:tc>
                  <a:txBody>
                    <a:bodyPr/>
                    <a:lstStyle/>
                    <a:p>
                      <a:pPr algn="ctr">
                        <a:lnSpc>
                          <a:spcPct val="107000"/>
                        </a:lnSpc>
                        <a:spcAft>
                          <a:spcPts val="800"/>
                        </a:spcAft>
                      </a:pPr>
                      <a:r>
                        <a:rPr lang="en-GB" sz="1800" dirty="0">
                          <a:solidFill>
                            <a:schemeClr val="bg1"/>
                          </a:solidFill>
                          <a:effectLst/>
                          <a:latin typeface="Arial" panose="020B0604020202020204" pitchFamily="34" charset="0"/>
                          <a:cs typeface="Arial" panose="020B0604020202020204" pitchFamily="34" charset="0"/>
                        </a:rPr>
                        <a:t>Grant publish date  </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1291" marR="61291" marT="0" marB="0"/>
                </a:tc>
                <a:tc gridSpan="3">
                  <a:txBody>
                    <a:bodyPr/>
                    <a:lstStyle/>
                    <a:p>
                      <a:pPr algn="ctr">
                        <a:lnSpc>
                          <a:spcPct val="107000"/>
                        </a:lnSpc>
                        <a:spcAft>
                          <a:spcPts val="800"/>
                        </a:spcAft>
                      </a:pPr>
                      <a:r>
                        <a:rPr lang="en-GB" sz="1800" dirty="0">
                          <a:solidFill>
                            <a:schemeClr val="tx1"/>
                          </a:solidFill>
                          <a:effectLst/>
                          <a:latin typeface="Arial" panose="020B0604020202020204" pitchFamily="34" charset="0"/>
                          <a:cs typeface="Arial" panose="020B0604020202020204" pitchFamily="34" charset="0"/>
                        </a:rPr>
                        <a:t>Friday 10 March 2023</a:t>
                      </a:r>
                    </a:p>
                  </a:txBody>
                  <a:tcPr marL="61291" marR="61291" marT="0" marB="0"/>
                </a:tc>
                <a:tc hMerge="1">
                  <a:txBody>
                    <a:bodyPr/>
                    <a:lstStyle/>
                    <a:p>
                      <a:pPr algn="ctr">
                        <a:lnSpc>
                          <a:spcPct val="107000"/>
                        </a:lnSpc>
                        <a:spcAft>
                          <a:spcPts val="800"/>
                        </a:spcAft>
                      </a:pPr>
                      <a:r>
                        <a:rPr lang="en-GB" sz="1600">
                          <a:solidFill>
                            <a:schemeClr val="tx1"/>
                          </a:solidFill>
                          <a:effectLst/>
                          <a:latin typeface="Arial" panose="020B0604020202020204" pitchFamily="34" charset="0"/>
                          <a:cs typeface="Arial" panose="020B0604020202020204" pitchFamily="34" charset="0"/>
                        </a:rPr>
                        <a:t>Fri 10 Mar 23</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291" marR="61291" marT="0" marB="0">
                    <a:solidFill>
                      <a:schemeClr val="accent4">
                        <a:lumMod val="20000"/>
                        <a:lumOff val="80000"/>
                      </a:schemeClr>
                    </a:solidFill>
                  </a:tcPr>
                </a:tc>
                <a:tc hMerge="1">
                  <a:txBody>
                    <a:bodyPr/>
                    <a:lstStyle/>
                    <a:p>
                      <a:endParaRPr lang="en-GB"/>
                    </a:p>
                  </a:txBody>
                  <a:tcPr/>
                </a:tc>
                <a:tc>
                  <a:txBody>
                    <a:bodyPr/>
                    <a:lstStyle/>
                    <a:p>
                      <a:pPr algn="ctr">
                        <a:lnSpc>
                          <a:spcPct val="107000"/>
                        </a:lnSpc>
                        <a:spcAft>
                          <a:spcPts val="800"/>
                        </a:spcAft>
                      </a:pPr>
                      <a:r>
                        <a:rPr lang="en-GB" sz="1800" dirty="0">
                          <a:solidFill>
                            <a:schemeClr val="tx1"/>
                          </a:solidFill>
                          <a:effectLst/>
                          <a:latin typeface="Arial" panose="020B0604020202020204" pitchFamily="34" charset="0"/>
                          <a:cs typeface="Arial" panose="020B0604020202020204" pitchFamily="34" charset="0"/>
                        </a:rPr>
                        <a:t>Friday 17 March 2023</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958214295"/>
                  </a:ext>
                </a:extLst>
              </a:tr>
              <a:tr h="911658">
                <a:tc>
                  <a:txBody>
                    <a:bodyPr/>
                    <a:lstStyle/>
                    <a:p>
                      <a:pPr algn="ctr">
                        <a:lnSpc>
                          <a:spcPct val="107000"/>
                        </a:lnSpc>
                        <a:spcAft>
                          <a:spcPts val="800"/>
                        </a:spcAft>
                      </a:pPr>
                      <a:r>
                        <a:rPr lang="en-GB" sz="1800" dirty="0">
                          <a:solidFill>
                            <a:schemeClr val="bg1"/>
                          </a:solidFill>
                          <a:effectLst/>
                          <a:latin typeface="Arial" panose="020B0604020202020204" pitchFamily="34" charset="0"/>
                          <a:cs typeface="Arial" panose="020B0604020202020204" pitchFamily="34" charset="0"/>
                        </a:rPr>
                        <a:t>Q&amp;A session</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1291" marR="61291" marT="0" marB="0"/>
                </a:tc>
                <a:tc gridSpan="3">
                  <a:txBody>
                    <a:bodyPr/>
                    <a:lstStyle/>
                    <a:p>
                      <a:pPr algn="ctr">
                        <a:lnSpc>
                          <a:spcPct val="107000"/>
                        </a:lnSpc>
                        <a:spcAft>
                          <a:spcPts val="800"/>
                        </a:spcAft>
                      </a:pPr>
                      <a:r>
                        <a:rPr lang="en-GB" sz="1800" dirty="0">
                          <a:solidFill>
                            <a:schemeClr val="tx1"/>
                          </a:solidFill>
                          <a:effectLst/>
                          <a:latin typeface="Arial" panose="020B0604020202020204" pitchFamily="34" charset="0"/>
                          <a:cs typeface="Arial" panose="020B0604020202020204" pitchFamily="34" charset="0"/>
                        </a:rPr>
                        <a:t>Monday 27 March 2023 (PM)</a:t>
                      </a:r>
                    </a:p>
                  </a:txBody>
                  <a:tcPr marL="61291" marR="61291" marT="0" marB="0"/>
                </a:tc>
                <a:tc hMerge="1">
                  <a:txBody>
                    <a:bodyPr/>
                    <a:lstStyle/>
                    <a:p>
                      <a:pPr algn="ctr">
                        <a:lnSpc>
                          <a:spcPct val="107000"/>
                        </a:lnSpc>
                        <a:spcAft>
                          <a:spcPts val="800"/>
                        </a:spcAft>
                      </a:pPr>
                      <a:r>
                        <a:rPr lang="en-GB" sz="1600">
                          <a:solidFill>
                            <a:schemeClr val="tx1"/>
                          </a:solidFill>
                          <a:effectLst/>
                          <a:latin typeface="Arial" panose="020B0604020202020204" pitchFamily="34" charset="0"/>
                          <a:cs typeface="Arial" panose="020B0604020202020204" pitchFamily="34" charset="0"/>
                        </a:rPr>
                        <a:t>Mon 27 Mar 23 (PM)</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291" marR="61291" marT="0" marB="0"/>
                </a:tc>
                <a:tc hMerge="1">
                  <a:txBody>
                    <a:bodyPr/>
                    <a:lstStyle/>
                    <a:p>
                      <a:endParaRPr lang="en-GB"/>
                    </a:p>
                  </a:txBody>
                  <a:tcPr/>
                </a:tc>
                <a:tc>
                  <a:txBody>
                    <a:bodyPr/>
                    <a:lstStyle/>
                    <a:p>
                      <a:pPr algn="ctr">
                        <a:lnSpc>
                          <a:spcPct val="107000"/>
                        </a:lnSpc>
                        <a:spcAft>
                          <a:spcPts val="800"/>
                        </a:spcAft>
                      </a:pPr>
                      <a:r>
                        <a:rPr lang="en-GB" sz="1800" dirty="0">
                          <a:solidFill>
                            <a:schemeClr val="tx1"/>
                          </a:solidFill>
                          <a:effectLst/>
                          <a:latin typeface="Arial" panose="020B0604020202020204" pitchFamily="34" charset="0"/>
                          <a:cs typeface="Arial" panose="020B0604020202020204" pitchFamily="34" charset="0"/>
                        </a:rPr>
                        <a:t>Monday 3 April 2023 (PM)</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864131119"/>
                  </a:ext>
                </a:extLst>
              </a:tr>
              <a:tr h="607882">
                <a:tc>
                  <a:txBody>
                    <a:bodyPr/>
                    <a:lstStyle/>
                    <a:p>
                      <a:pPr algn="ctr">
                        <a:lnSpc>
                          <a:spcPct val="107000"/>
                        </a:lnSpc>
                        <a:spcAft>
                          <a:spcPts val="800"/>
                        </a:spcAft>
                      </a:pPr>
                      <a:r>
                        <a:rPr lang="en-GB" sz="1800" dirty="0">
                          <a:solidFill>
                            <a:schemeClr val="bg1"/>
                          </a:solidFill>
                          <a:effectLst/>
                          <a:latin typeface="Arial" panose="020B0604020202020204" pitchFamily="34" charset="0"/>
                          <a:cs typeface="Arial" panose="020B0604020202020204" pitchFamily="34" charset="0"/>
                        </a:rPr>
                        <a:t>Submission times scales</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1291" marR="61291" marT="0" marB="0"/>
                </a:tc>
                <a:tc gridSpan="2">
                  <a:txBody>
                    <a:bodyPr/>
                    <a:lstStyle/>
                    <a:p>
                      <a:pPr algn="ctr">
                        <a:lnSpc>
                          <a:spcPct val="107000"/>
                        </a:lnSpc>
                        <a:spcAft>
                          <a:spcPts val="800"/>
                        </a:spcAft>
                      </a:pPr>
                      <a:r>
                        <a:rPr lang="en-GB" sz="1800" dirty="0">
                          <a:solidFill>
                            <a:schemeClr val="tx1"/>
                          </a:solidFill>
                          <a:effectLst/>
                          <a:latin typeface="Arial" panose="020B0604020202020204" pitchFamily="34" charset="0"/>
                          <a:cs typeface="Arial" panose="020B0604020202020204" pitchFamily="34" charset="0"/>
                        </a:rPr>
                        <a:t>Monday 17 April 2023 noon</a:t>
                      </a:r>
                    </a:p>
                  </a:txBody>
                  <a:tcPr marL="61291" marR="61291" marT="0" marB="0"/>
                </a:tc>
                <a:tc hMerge="1">
                  <a:txBody>
                    <a:bodyPr/>
                    <a:lstStyle/>
                    <a:p>
                      <a:pPr algn="ctr">
                        <a:lnSpc>
                          <a:spcPct val="107000"/>
                        </a:lnSpc>
                        <a:spcAft>
                          <a:spcPts val="800"/>
                        </a:spcAft>
                      </a:pPr>
                      <a:r>
                        <a:rPr lang="en-GB" sz="1600">
                          <a:solidFill>
                            <a:schemeClr val="tx1"/>
                          </a:solidFill>
                          <a:effectLst/>
                          <a:latin typeface="Arial" panose="020B0604020202020204" pitchFamily="34" charset="0"/>
                          <a:cs typeface="Arial" panose="020B0604020202020204" pitchFamily="34" charset="0"/>
                        </a:rPr>
                        <a:t>Mon 17 Apr 23 noon</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291" marR="61291" marT="0" marB="0">
                    <a:solidFill>
                      <a:schemeClr val="accent4">
                        <a:lumMod val="20000"/>
                        <a:lumOff val="80000"/>
                      </a:schemeClr>
                    </a:solidFill>
                  </a:tcPr>
                </a:tc>
                <a:tc gridSpan="2">
                  <a:txBody>
                    <a:bodyPr/>
                    <a:lstStyle/>
                    <a:p>
                      <a:pPr algn="ctr">
                        <a:lnSpc>
                          <a:spcPct val="107000"/>
                        </a:lnSpc>
                        <a:spcAft>
                          <a:spcPts val="800"/>
                        </a:spcAft>
                      </a:pPr>
                      <a:r>
                        <a:rPr lang="en-GB" sz="1800" dirty="0">
                          <a:solidFill>
                            <a:schemeClr val="tx1"/>
                          </a:solidFill>
                          <a:effectLst/>
                          <a:latin typeface="Arial" panose="020B0604020202020204" pitchFamily="34" charset="0"/>
                          <a:cs typeface="Arial" panose="020B0604020202020204" pitchFamily="34" charset="0"/>
                        </a:rPr>
                        <a:t>Monday 24 April 2023      noon</a:t>
                      </a:r>
                    </a:p>
                  </a:txBody>
                  <a:tcPr marL="0" marR="0" marT="0" marB="0"/>
                </a:tc>
                <a:tc hMerge="1">
                  <a:txBody>
                    <a:bodyPr/>
                    <a:lstStyle/>
                    <a:p>
                      <a:pPr algn="ctr">
                        <a:lnSpc>
                          <a:spcPct val="107000"/>
                        </a:lnSpc>
                        <a:spcAft>
                          <a:spcPts val="800"/>
                        </a:spcAft>
                      </a:pPr>
                      <a:r>
                        <a:rPr lang="en-GB" sz="1600">
                          <a:solidFill>
                            <a:schemeClr val="tx1"/>
                          </a:solidFill>
                          <a:effectLst/>
                          <a:latin typeface="Arial" panose="020B0604020202020204" pitchFamily="34" charset="0"/>
                          <a:cs typeface="Arial" panose="020B0604020202020204" pitchFamily="34" charset="0"/>
                        </a:rPr>
                        <a:t>Mon 24 Apr 23 noon</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chemeClr val="accent4">
                        <a:lumMod val="20000"/>
                        <a:lumOff val="80000"/>
                      </a:schemeClr>
                    </a:solidFill>
                  </a:tcPr>
                </a:tc>
                <a:extLst>
                  <a:ext uri="{0D108BD9-81ED-4DB2-BD59-A6C34878D82A}">
                    <a16:rowId xmlns:a16="http://schemas.microsoft.com/office/drawing/2014/main" val="1390752419"/>
                  </a:ext>
                </a:extLst>
              </a:tr>
              <a:tr h="491021">
                <a:tc gridSpan="5">
                  <a:txBody>
                    <a:bodyPr/>
                    <a:lstStyle/>
                    <a:p>
                      <a:pPr algn="ctr">
                        <a:lnSpc>
                          <a:spcPct val="107000"/>
                        </a:lnSpc>
                        <a:spcAft>
                          <a:spcPts val="800"/>
                        </a:spcAft>
                      </a:pPr>
                      <a:r>
                        <a:rPr lang="en-GB" sz="1800" b="0" u="sng" dirty="0">
                          <a:solidFill>
                            <a:schemeClr val="bg1"/>
                          </a:solidFill>
                          <a:effectLst/>
                          <a:latin typeface="Arial" panose="020B0604020202020204" pitchFamily="34" charset="0"/>
                          <a:cs typeface="Arial" panose="020B0604020202020204" pitchFamily="34" charset="0"/>
                        </a:rPr>
                        <a:t>Please note this is the current proposed plan</a:t>
                      </a:r>
                      <a:endParaRPr lang="en-GB" sz="1800" b="0" i="1" u="sng" dirty="0">
                        <a:solidFill>
                          <a:schemeClr val="bg1"/>
                        </a:solidFill>
                        <a:effectLst/>
                        <a:latin typeface="Arial" panose="020B0604020202020204" pitchFamily="34" charset="0"/>
                        <a:cs typeface="Arial" panose="020B0604020202020204" pitchFamily="34" charset="0"/>
                      </a:endParaRPr>
                    </a:p>
                  </a:txBody>
                  <a:tcPr marL="61291" marR="61291" marT="0" marB="0"/>
                </a:tc>
                <a:tc hMerge="1">
                  <a:txBody>
                    <a:bodyPr/>
                    <a:lstStyle/>
                    <a:p>
                      <a:pPr>
                        <a:lnSpc>
                          <a:spcPct val="107000"/>
                        </a:lnSpc>
                        <a:spcAft>
                          <a:spcPts val="800"/>
                        </a:spcAft>
                      </a:pP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1291" marR="61291" marT="0" marB="0"/>
                </a:tc>
                <a:tc hMerge="1">
                  <a:txBody>
                    <a:bodyPr/>
                    <a:lstStyle/>
                    <a:p>
                      <a:pPr>
                        <a:lnSpc>
                          <a:spcPct val="107000"/>
                        </a:lnSpc>
                        <a:spcAft>
                          <a:spcPts val="800"/>
                        </a:spcAft>
                      </a:pP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1291" marR="61291" marT="0" marB="0"/>
                </a:tc>
                <a:tc hMerge="1">
                  <a:txBody>
                    <a:bodyPr/>
                    <a:lstStyle/>
                    <a:p>
                      <a:endParaRPr lang="en-GB"/>
                    </a:p>
                  </a:txBody>
                  <a:tcPr/>
                </a:tc>
                <a:tc hMerge="1">
                  <a:txBody>
                    <a:bodyPr/>
                    <a:lstStyle/>
                    <a:p>
                      <a:pPr>
                        <a:lnSpc>
                          <a:spcPct val="107000"/>
                        </a:lnSpc>
                        <a:spcAft>
                          <a:spcPts val="800"/>
                        </a:spcAft>
                      </a:pP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554970055"/>
                  </a:ext>
                </a:extLst>
              </a:tr>
            </a:tbl>
          </a:graphicData>
        </a:graphic>
      </p:graphicFrame>
    </p:spTree>
    <p:extLst>
      <p:ext uri="{BB962C8B-B14F-4D97-AF65-F5344CB8AC3E}">
        <p14:creationId xmlns:p14="http://schemas.microsoft.com/office/powerpoint/2010/main" val="53664316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ud Powerpoint Template 16x9" id="{0DDE4D53-7C97-4E12-95A7-6C6718A0C72A}" vid="{CAF24050-AFE3-43DE-BA72-9B49D2C2C42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anchor="t" anchorCtr="0"/>
      <a:lstStyle>
        <a:defPPr marL="342900" marR="0" indent="-342900" algn="l" defTabSz="457200" rtl="0" eaLnBrk="1" fontAlgn="auto" latinLnBrk="0" hangingPunct="1">
          <a:lnSpc>
            <a:spcPct val="100000"/>
          </a:lnSpc>
          <a:spcBef>
            <a:spcPct val="20000"/>
          </a:spcBef>
          <a:spcAft>
            <a:spcPts val="0"/>
          </a:spcAft>
          <a:buClrTx/>
          <a:buSzTx/>
          <a:buFont typeface="Wingdings" charset="2"/>
          <a:buNone/>
          <a:tabLst/>
          <a:defRPr sz="2200" baseline="0" dirty="0" smtClean="0"/>
        </a:defPPr>
      </a:lstStyle>
    </a:txDef>
  </a:objectDefaults>
  <a:extraClrSchemeLst/>
  <a:extLst>
    <a:ext uri="{05A4C25C-085E-4340-85A3-A5531E510DB2}">
      <thm15:themeFamily xmlns:thm15="http://schemas.microsoft.com/office/thememl/2012/main" name="Proud Powerpoint Template 16x9" id="{0DDE4D53-7C97-4E12-95A7-6C6718A0C72A}" vid="{6052A52B-A092-4D1D-BB3D-6241DD2143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ea9783d-28d5-4cc0-a06d-9dd3fecb714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FCBA9BF9632E42B79EAE9BC05B425A" ma:contentTypeVersion="14" ma:contentTypeDescription="Create a new document." ma:contentTypeScope="" ma:versionID="5b11824669b1d6f6ca67287b3d54b7e6">
  <xsd:schema xmlns:xsd="http://www.w3.org/2001/XMLSchema" xmlns:xs="http://www.w3.org/2001/XMLSchema" xmlns:p="http://schemas.microsoft.com/office/2006/metadata/properties" xmlns:ns3="eea9783d-28d5-4cc0-a06d-9dd3fecb7142" xmlns:ns4="99aaf6d9-31b3-4d63-bb73-41bc76350541" targetNamespace="http://schemas.microsoft.com/office/2006/metadata/properties" ma:root="true" ma:fieldsID="7d3d914cfb244b21993831dca2a54324" ns3:_="" ns4:_="">
    <xsd:import namespace="eea9783d-28d5-4cc0-a06d-9dd3fecb7142"/>
    <xsd:import namespace="99aaf6d9-31b3-4d63-bb73-41bc7635054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9783d-28d5-4cc0-a06d-9dd3fecb71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aaf6d9-31b3-4d63-bb73-41bc7635054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75122B-C9A3-43D8-AC66-E965B070C66A}">
  <ds:schemaRefs>
    <ds:schemaRef ds:uri="http://purl.org/dc/terms/"/>
    <ds:schemaRef ds:uri="http://schemas.openxmlformats.org/package/2006/metadata/core-properties"/>
    <ds:schemaRef ds:uri="http://schemas.microsoft.com/office/2006/documentManagement/types"/>
    <ds:schemaRef ds:uri="99aaf6d9-31b3-4d63-bb73-41bc76350541"/>
    <ds:schemaRef ds:uri="http://purl.org/dc/elements/1.1/"/>
    <ds:schemaRef ds:uri="http://schemas.microsoft.com/office/2006/metadata/properties"/>
    <ds:schemaRef ds:uri="http://schemas.microsoft.com/office/infopath/2007/PartnerControls"/>
    <ds:schemaRef ds:uri="eea9783d-28d5-4cc0-a06d-9dd3fecb7142"/>
    <ds:schemaRef ds:uri="http://www.w3.org/XML/1998/namespace"/>
    <ds:schemaRef ds:uri="http://purl.org/dc/dcmitype/"/>
  </ds:schemaRefs>
</ds:datastoreItem>
</file>

<file path=customXml/itemProps2.xml><?xml version="1.0" encoding="utf-8"?>
<ds:datastoreItem xmlns:ds="http://schemas.openxmlformats.org/officeDocument/2006/customXml" ds:itemID="{05A3A2E9-C296-4B24-8189-93EBEF25B6FD}">
  <ds:schemaRefs>
    <ds:schemaRef ds:uri="http://schemas.microsoft.com/sharepoint/v3/contenttype/forms"/>
  </ds:schemaRefs>
</ds:datastoreItem>
</file>

<file path=customXml/itemProps3.xml><?xml version="1.0" encoding="utf-8"?>
<ds:datastoreItem xmlns:ds="http://schemas.openxmlformats.org/officeDocument/2006/customXml" ds:itemID="{DCF682FA-ED0D-4703-B7F3-2FA9A69721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9783d-28d5-4cc0-a06d-9dd3fecb7142"/>
    <ds:schemaRef ds:uri="99aaf6d9-31b3-4d63-bb73-41bc76350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Proud Powerpoint Template 16x9</Template>
  <TotalTime>2354</TotalTime>
  <Words>1142</Words>
  <Application>Microsoft Office PowerPoint</Application>
  <PresentationFormat>On-screen Show (16:9)</PresentationFormat>
  <Paragraphs>138</Paragraphs>
  <Slides>12</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(Body)</vt:lpstr>
      <vt:lpstr>Symbol</vt:lpstr>
      <vt:lpstr>Times New Roman</vt:lpstr>
      <vt:lpstr>Office Theme</vt:lpstr>
      <vt:lpstr>1_Office Theme</vt:lpstr>
      <vt:lpstr>Walsall Public Health – Mental Wellbeing and Suicide Prevention </vt:lpstr>
      <vt:lpstr>Agenda</vt:lpstr>
      <vt:lpstr>PowerPoint Presentation</vt:lpstr>
      <vt:lpstr>Why Focus on Mental Wellbeing?</vt:lpstr>
      <vt:lpstr>Mental Wellbeing Walsall Grant Funding</vt:lpstr>
      <vt:lpstr>Why Neurodiversity?</vt:lpstr>
      <vt:lpstr>Why Men?</vt:lpstr>
      <vt:lpstr>Young People</vt:lpstr>
      <vt:lpstr>Wellbeing Grants – Key Dates 2023 </vt:lpstr>
      <vt:lpstr>Wellbeing Plan</vt:lpstr>
      <vt:lpstr>Mental Wellbeing &amp; Suicide Prevention Training</vt:lpstr>
      <vt:lpstr>Thank you! </vt:lpstr>
    </vt:vector>
  </TitlesOfParts>
  <Company>Walsall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 Subheading</dc:title>
  <dc:creator>Nazmin Khanom</dc:creator>
  <cp:lastModifiedBy>Marianna Solodcaia</cp:lastModifiedBy>
  <cp:revision>6</cp:revision>
  <cp:lastPrinted>2011-05-25T10:01:40Z</cp:lastPrinted>
  <dcterms:created xsi:type="dcterms:W3CDTF">2022-11-30T10:15:35Z</dcterms:created>
  <dcterms:modified xsi:type="dcterms:W3CDTF">2023-03-01T15:31:34Z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0x010100C9FCBA9BF9632E42B79EAE9BC05B425A</vt:lpwstr>
  </property>
  <property fmtid="{D5CDD505-2E9C-101B-9397-08002B2CF9AE}" pid="3" name="MediaServiceImageTags">
    <vt:lpwstr/>
  </property>
</Properties>
</file>