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76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6858000"/>
  <p:notesSz cx="6858000" cy="9144000"/>
  <p:embeddedFontLst>
    <p:embeddedFont>
      <p:font typeface="PT Sans" panose="020B0604020202020204" charset="0"/>
      <p:regular r:id="rId26"/>
      <p:bold r:id="rId27"/>
      <p:italic r:id="rId28"/>
      <p:boldItalic r:id="rId29"/>
    </p:embeddedFont>
    <p:embeddedFont>
      <p:font typeface="Century Gothic" panose="020B0502020202020204" pitchFamily="3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gbLXL7VKISLABpKkBBdSOdWi4r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Dom - is this about right in layperson’s language?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Need to t</a:t>
            </a:r>
            <a:endParaRPr/>
          </a:p>
        </p:txBody>
      </p:sp>
      <p:sp>
        <p:nvSpPr>
          <p:cNvPr id="134" name="Google Shape;1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Dom - is this about right in layperson’s language?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Need to t</a:t>
            </a:r>
            <a:endParaRPr/>
          </a:p>
        </p:txBody>
      </p:sp>
      <p:sp>
        <p:nvSpPr>
          <p:cNvPr id="176" name="Google Shape;17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Dom - is this about right in layperson’s language?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Need to t</a:t>
            </a:r>
            <a:endParaRPr/>
          </a:p>
        </p:txBody>
      </p:sp>
      <p:sp>
        <p:nvSpPr>
          <p:cNvPr id="91" name="Google Shape;9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3" name="Google Shape;1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4" name="Google Shape;1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Dom - is this about right in layperson’s language?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Need to t</a:t>
            </a:r>
            <a:endParaRPr/>
          </a:p>
        </p:txBody>
      </p:sp>
      <p:sp>
        <p:nvSpPr>
          <p:cNvPr id="120" name="Google Shape;1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Introduce the Beyond Us and Them study</a:t>
            </a:r>
            <a:endParaRPr/>
          </a:p>
        </p:txBody>
      </p:sp>
      <p:sp>
        <p:nvSpPr>
          <p:cNvPr id="126" name="Google Shape;126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4.jp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 txBox="1">
            <a:spLocks noGrp="1"/>
          </p:cNvSpPr>
          <p:nvPr>
            <p:ph type="ctrTitle"/>
          </p:nvPr>
        </p:nvSpPr>
        <p:spPr>
          <a:xfrm>
            <a:off x="311270" y="2158850"/>
            <a:ext cx="10002000" cy="376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GB" sz="4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GB" sz="4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4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Investing in Social Cohesion - </a:t>
            </a:r>
            <a:br>
              <a:rPr lang="en-GB" sz="4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4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Lessons learnt</a:t>
            </a:r>
            <a:r>
              <a:rPr lang="en-GB" sz="3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GB" sz="3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3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GB" sz="3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3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GB" sz="3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3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GB" sz="3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 Broadwood, CEO, Belong</a:t>
            </a:r>
            <a:br>
              <a:rPr lang="en-GB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GB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3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52665" y="17865"/>
            <a:ext cx="4839335" cy="684013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0"/>
          <p:cNvSpPr txBox="1"/>
          <p:nvPr/>
        </p:nvSpPr>
        <p:spPr>
          <a:xfrm>
            <a:off x="616020" y="1748818"/>
            <a:ext cx="7636421" cy="441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800" b="1" i="0" u="none" strike="noStrike" cap="none">
                <a:solidFill>
                  <a:srgbClr val="49359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- 3</a:t>
            </a:r>
            <a:r>
              <a:rPr lang="en-GB" sz="2800" b="0" i="0" u="none" strike="noStrike" cap="none">
                <a:solidFill>
                  <a:srgbClr val="49359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contrasting </a:t>
            </a:r>
            <a:r>
              <a:rPr lang="en-GB" sz="2800" b="1" i="0" u="none" strike="noStrike" cap="none">
                <a:solidFill>
                  <a:srgbClr val="49359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national contexts</a:t>
            </a:r>
            <a:endParaRPr sz="2800" b="0" i="0" u="none" strike="noStrike" cap="none">
              <a:solidFill>
                <a:srgbClr val="49359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-"/>
            </a:pPr>
            <a:r>
              <a:rPr lang="en-GB" sz="2800" b="1" i="0" u="none" strike="noStrike" cap="none">
                <a:solidFill>
                  <a:srgbClr val="49359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 Local Authority ‘</a:t>
            </a:r>
            <a:r>
              <a:rPr lang="en-GB" sz="2800" b="0" i="0" u="none" strike="noStrike" cap="none">
                <a:solidFill>
                  <a:srgbClr val="49359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social cohesion investment’ areas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-"/>
            </a:pPr>
            <a:r>
              <a:rPr lang="en-GB" sz="2800" b="1" i="0" u="none" strike="noStrike" cap="none">
                <a:solidFill>
                  <a:srgbClr val="49359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 metropolitan areas </a:t>
            </a:r>
            <a:r>
              <a:rPr lang="en-GB" sz="2800" b="0" i="0" u="none" strike="noStrike" cap="none">
                <a:solidFill>
                  <a:srgbClr val="49359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(GLA, GMCA, WECA, WMCA)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-"/>
            </a:pPr>
            <a:r>
              <a:rPr lang="en-GB" sz="2800" b="1" i="0" u="none" strike="noStrike" cap="none">
                <a:solidFill>
                  <a:srgbClr val="49359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via our community partners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-"/>
            </a:pPr>
            <a:r>
              <a:rPr lang="en-GB" sz="2800" b="1" i="0" u="none" strike="noStrike" cap="none">
                <a:solidFill>
                  <a:srgbClr val="49359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Minority boosts </a:t>
            </a:r>
            <a:r>
              <a:rPr lang="en-GB" sz="2800" b="0" i="0" u="none" strike="noStrike" cap="none">
                <a:solidFill>
                  <a:srgbClr val="49359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(Black, Muslim)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endParaRPr sz="2800" b="0" i="0" u="none" strike="noStrike" cap="none">
              <a:solidFill>
                <a:srgbClr val="493591"/>
              </a:solidFill>
              <a:highlight>
                <a:srgbClr val="FFFF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10"/>
          <p:cNvSpPr txBox="1">
            <a:spLocks noGrp="1"/>
          </p:cNvSpPr>
          <p:nvPr>
            <p:ph type="ctrTitle"/>
          </p:nvPr>
        </p:nvSpPr>
        <p:spPr>
          <a:xfrm>
            <a:off x="684268" y="928918"/>
            <a:ext cx="100020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3591"/>
              </a:buClr>
              <a:buSzPts val="3600"/>
              <a:buFont typeface="Century Gothic"/>
              <a:buNone/>
            </a:pPr>
            <a:r>
              <a:rPr lang="en-GB" sz="3600" b="1">
                <a:solidFill>
                  <a:srgbClr val="49359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Research focus:</a:t>
            </a:r>
            <a:endParaRPr sz="3600" b="1">
              <a:solidFill>
                <a:srgbClr val="49359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9" name="Google Shape;139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77431" y="5630885"/>
            <a:ext cx="1462130" cy="877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03072" y="5564157"/>
            <a:ext cx="1673277" cy="1003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03072" y="5564157"/>
            <a:ext cx="1673277" cy="1003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50"/>
          <p:cNvPicPr preferRelativeResize="0"/>
          <p:nvPr/>
        </p:nvPicPr>
        <p:blipFill rotWithShape="1">
          <a:blip r:embed="rId5">
            <a:alphaModFix/>
          </a:blip>
          <a:srcRect l="20261" t="18054" r="19795" b="18119"/>
          <a:stretch/>
        </p:blipFill>
        <p:spPr>
          <a:xfrm>
            <a:off x="8160152" y="1349115"/>
            <a:ext cx="3722528" cy="396366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50"/>
          <p:cNvSpPr txBox="1"/>
          <p:nvPr/>
        </p:nvSpPr>
        <p:spPr>
          <a:xfrm>
            <a:off x="671945" y="681037"/>
            <a:ext cx="10515600" cy="964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GB" sz="6000" b="1" i="0" u="none" strike="noStrike" cap="none">
                <a:solidFill>
                  <a:srgbClr val="49359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Social Cohesion Investment</a:t>
            </a: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0"/>
          <p:cNvSpPr txBox="1"/>
          <p:nvPr/>
        </p:nvSpPr>
        <p:spPr>
          <a:xfrm>
            <a:off x="671945" y="1566657"/>
            <a:ext cx="781248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June 2021, respondents in the six local authority areas reported: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Higher levels of trust in national gov (+10%)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More positive about local gov’s response (+8%)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Closer relations with family, friends, colleagues and neighbours (+19%)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Stronger sense of neighbourliness (+4%)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Greater active social engagement (+18%)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Higher levels of subjective wellbeing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Google Shape;149;p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77431" y="5630885"/>
            <a:ext cx="1462130" cy="877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03072" y="5564157"/>
            <a:ext cx="1673277" cy="1003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1" descr="https://lh4.googleusercontent.com/hKEqbs4kovatz8UsZ3-bLyuYpLEIxNPt6FuDKWi80NKCjQ2qxaiOq-2XIj5h1s5tL6_1fHN64gTAuDeFfz5FlmAeit7qbQwN4nhSrEtx8FoIHm7GX5IQfvCK_yJ7qgRY0pk3FzU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0020" y="1227241"/>
            <a:ext cx="8682105" cy="463638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1"/>
          <p:cNvSpPr txBox="1"/>
          <p:nvPr/>
        </p:nvSpPr>
        <p:spPr>
          <a:xfrm>
            <a:off x="1429900" y="617517"/>
            <a:ext cx="7902677" cy="58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GB" sz="2800" b="1" i="0" u="none" strike="noStrike" cap="none">
                <a:solidFill>
                  <a:srgbClr val="49359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Social engagement – e.g. volunteering</a:t>
            </a:r>
            <a:endParaRPr sz="2800" b="1" i="0" u="none" strike="noStrike" cap="none">
              <a:solidFill>
                <a:srgbClr val="49359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7" name="Google Shape;157;p51"/>
          <p:cNvSpPr txBox="1"/>
          <p:nvPr/>
        </p:nvSpPr>
        <p:spPr>
          <a:xfrm>
            <a:off x="10373193" y="2473377"/>
            <a:ext cx="1639052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49359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Percentage of respondents who reported volunteering during the past month May 2020 – June 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5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77431" y="5630885"/>
            <a:ext cx="1462130" cy="877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03072" y="5564157"/>
            <a:ext cx="1673277" cy="1003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77431" y="5630885"/>
            <a:ext cx="1462130" cy="877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1" descr="https://lh4.googleusercontent.com/P9JxHmDZqBNwgo9dguxzRySnyPdibLOyo5tsjZTEaNE5-C_Te8c5m65u_xjau6v6usamR0v5QeDY-aR_y4kFm7pe7HNVaXRJTI_A01Dz2_tV0EdvHLcrf4qdFvWyzs0c-jUgTz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2167" y="264179"/>
            <a:ext cx="9940413" cy="5548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03072" y="5564157"/>
            <a:ext cx="1673277" cy="1003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77431" y="5630885"/>
            <a:ext cx="1462130" cy="877278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2"/>
          <p:cNvSpPr txBox="1"/>
          <p:nvPr/>
        </p:nvSpPr>
        <p:spPr>
          <a:xfrm>
            <a:off x="2208146" y="604720"/>
            <a:ext cx="7698659" cy="88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3600" b="1" i="0" u="none" strike="noStrike" cap="none">
                <a:solidFill>
                  <a:srgbClr val="521B9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Trust – Local Competence</a:t>
            </a: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12" descr="https://lh5.googleusercontent.com/4w0GFVQhoQ8ZsM4xNufuL0Ydc7d9zNptbG0taiWIZFO1zorkCZk5NqN2abeuhl4BFtbScrrl-w0oXgqRFrj703OS1xOg9DUrTo6hWGaPIMgCXZ8BxQZjrrXSLUQnBMiewSByenhW=s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08146" y="1493040"/>
            <a:ext cx="8041203" cy="4488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14"/>
          <p:cNvGrpSpPr/>
          <p:nvPr/>
        </p:nvGrpSpPr>
        <p:grpSpPr>
          <a:xfrm>
            <a:off x="-347240" y="948944"/>
            <a:ext cx="12376944" cy="4960111"/>
            <a:chOff x="-466827" y="1058724"/>
            <a:chExt cx="12473381" cy="5067338"/>
          </a:xfrm>
        </p:grpSpPr>
        <p:pic>
          <p:nvPicPr>
            <p:cNvPr id="179" name="Google Shape;179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466827" y="1509033"/>
              <a:ext cx="3760381" cy="37122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14" descr="A picture containing graphical user interface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065079" y="1532403"/>
              <a:ext cx="4030921" cy="40309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805438" y="1128760"/>
              <a:ext cx="4460757" cy="4997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975633" y="1504727"/>
              <a:ext cx="4030921" cy="38485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3" name="Google Shape;183;p14"/>
            <p:cNvSpPr txBox="1"/>
            <p:nvPr/>
          </p:nvSpPr>
          <p:spPr>
            <a:xfrm>
              <a:off x="828075" y="5048696"/>
              <a:ext cx="102944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1" i="0" u="none" strike="noStrike" cap="none">
                  <a:solidFill>
                    <a:srgbClr val="7030A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Place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4"/>
            <p:cNvSpPr txBox="1"/>
            <p:nvPr/>
          </p:nvSpPr>
          <p:spPr>
            <a:xfrm>
              <a:off x="3204175" y="5048697"/>
              <a:ext cx="122661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1" i="0" u="none" strike="noStrike" cap="none">
                  <a:solidFill>
                    <a:srgbClr val="7030A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People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4"/>
            <p:cNvSpPr txBox="1"/>
            <p:nvPr/>
          </p:nvSpPr>
          <p:spPr>
            <a:xfrm>
              <a:off x="5951840" y="5075177"/>
              <a:ext cx="187904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1" i="0" u="none" strike="noStrike" cap="none">
                  <a:solidFill>
                    <a:srgbClr val="7030A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Knowledge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4"/>
            <p:cNvSpPr txBox="1"/>
            <p:nvPr/>
          </p:nvSpPr>
          <p:spPr>
            <a:xfrm>
              <a:off x="9070623" y="5052172"/>
              <a:ext cx="2699778" cy="923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1" i="0" u="none" strike="noStrike" cap="none">
                  <a:solidFill>
                    <a:srgbClr val="7030A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Systemic barriers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GB" sz="1600" b="1" i="0" u="none" strike="noStrike" cap="none">
                  <a:solidFill>
                    <a:srgbClr val="7030A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(Power, Agency, Voice)</a:t>
              </a:r>
              <a:endParaRPr sz="1600" b="1" i="0" u="none" strike="noStrike" cap="none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4"/>
            <p:cNvSpPr txBox="1"/>
            <p:nvPr/>
          </p:nvSpPr>
          <p:spPr>
            <a:xfrm>
              <a:off x="606650" y="1058724"/>
              <a:ext cx="6123097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1" i="0" u="none" strike="noStrike" cap="none">
                  <a:solidFill>
                    <a:srgbClr val="7030A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The Four Pillars of the social cohesion programmes: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"/>
          <p:cNvSpPr txBox="1">
            <a:spLocks noGrp="1"/>
          </p:cNvSpPr>
          <p:nvPr>
            <p:ph type="title"/>
          </p:nvPr>
        </p:nvSpPr>
        <p:spPr>
          <a:xfrm>
            <a:off x="787078" y="79849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3591"/>
              </a:buClr>
              <a:buSzPts val="4400"/>
              <a:buFont typeface="Century Gothic"/>
              <a:buNone/>
            </a:pPr>
            <a:r>
              <a:rPr lang="en-GB" b="1">
                <a:solidFill>
                  <a:srgbClr val="49359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Place</a:t>
            </a:r>
            <a:endParaRPr/>
          </a:p>
        </p:txBody>
      </p:sp>
      <p:sp>
        <p:nvSpPr>
          <p:cNvPr id="193" name="Google Shape;193;p15"/>
          <p:cNvSpPr txBox="1">
            <a:spLocks noGrp="1"/>
          </p:cNvSpPr>
          <p:nvPr>
            <p:ph type="body" idx="1"/>
          </p:nvPr>
        </p:nvSpPr>
        <p:spPr>
          <a:xfrm>
            <a:off x="571979" y="1461280"/>
            <a:ext cx="7214071" cy="3997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107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207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GB" sz="2000" dirty="0">
                <a:latin typeface="Century Gothic"/>
                <a:ea typeface="Century Gothic"/>
                <a:cs typeface="Century Gothic"/>
                <a:sym typeface="Century Gothic"/>
              </a:rPr>
              <a:t>The role of local gov reimagined as a co-producer, convener and enabler</a:t>
            </a:r>
            <a:endParaRPr dirty="0"/>
          </a:p>
          <a:p>
            <a:pPr marL="5207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GB" sz="2000" dirty="0">
                <a:latin typeface="Century Gothic"/>
                <a:ea typeface="Century Gothic"/>
                <a:cs typeface="Century Gothic"/>
                <a:sym typeface="Century Gothic"/>
              </a:rPr>
              <a:t>A strong, connected and diverse local voluntary and community sector </a:t>
            </a:r>
            <a:endParaRPr dirty="0"/>
          </a:p>
          <a:p>
            <a:pPr marL="5207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GB" sz="2000" dirty="0">
                <a:latin typeface="Century Gothic"/>
                <a:ea typeface="Century Gothic"/>
                <a:cs typeface="Century Gothic"/>
                <a:sym typeface="Century Gothic"/>
              </a:rPr>
              <a:t>Cross-sector partnership bringing together private, public and civil society actors to marshal their resources towards the shared vision and plan</a:t>
            </a:r>
            <a:endParaRPr dirty="0"/>
          </a:p>
          <a:p>
            <a:pPr marL="5207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GB" sz="2000" dirty="0">
                <a:latin typeface="Century Gothic"/>
                <a:ea typeface="Century Gothic"/>
                <a:cs typeface="Century Gothic"/>
                <a:sym typeface="Century Gothic"/>
              </a:rPr>
              <a:t>Common places, and places in common</a:t>
            </a:r>
            <a:endParaRPr dirty="0"/>
          </a:p>
          <a:p>
            <a:pPr marL="5207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GB" sz="2000" dirty="0">
                <a:latin typeface="Century Gothic"/>
                <a:ea typeface="Century Gothic"/>
                <a:cs typeface="Century Gothic"/>
                <a:sym typeface="Century Gothic"/>
              </a:rPr>
              <a:t>Arts, sports and cultural activities and events which put communities in charge </a:t>
            </a:r>
            <a:endParaRPr dirty="0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15"/>
          <p:cNvSpPr txBox="1"/>
          <p:nvPr/>
        </p:nvSpPr>
        <p:spPr>
          <a:xfrm>
            <a:off x="3900750" y="5852425"/>
            <a:ext cx="3885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1" i="0" u="none" strike="noStrike" cap="none">
                <a:solidFill>
                  <a:srgbClr val="493591"/>
                </a:solidFill>
                <a:latin typeface="PT Sans"/>
                <a:ea typeface="PT Sans"/>
                <a:cs typeface="PT Sans"/>
                <a:sym typeface="PT Sans"/>
              </a:rPr>
              <a:t>#BeyondUsAndThem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5"/>
          <p:cNvSpPr txBox="1"/>
          <p:nvPr/>
        </p:nvSpPr>
        <p:spPr>
          <a:xfrm>
            <a:off x="8389088" y="2849526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5098" y="-171586"/>
            <a:ext cx="6195237" cy="635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"/>
          <p:cNvSpPr txBox="1">
            <a:spLocks noGrp="1"/>
          </p:cNvSpPr>
          <p:nvPr>
            <p:ph type="title"/>
          </p:nvPr>
        </p:nvSpPr>
        <p:spPr>
          <a:xfrm>
            <a:off x="585600" y="76750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3591"/>
              </a:buClr>
              <a:buSzPts val="4400"/>
              <a:buFont typeface="Century Gothic"/>
              <a:buNone/>
            </a:pPr>
            <a:r>
              <a:rPr lang="en-GB" b="1">
                <a:solidFill>
                  <a:srgbClr val="49359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People</a:t>
            </a:r>
            <a:endParaRPr/>
          </a:p>
        </p:txBody>
      </p:sp>
      <p:sp>
        <p:nvSpPr>
          <p:cNvPr id="202" name="Google Shape;202;p16"/>
          <p:cNvSpPr txBox="1">
            <a:spLocks noGrp="1"/>
          </p:cNvSpPr>
          <p:nvPr>
            <p:ph type="body" idx="1"/>
          </p:nvPr>
        </p:nvSpPr>
        <p:spPr>
          <a:xfrm>
            <a:off x="411252" y="1430283"/>
            <a:ext cx="6886739" cy="3997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107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2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200" dirty="0">
                <a:latin typeface="Century Gothic"/>
                <a:ea typeface="Century Gothic"/>
                <a:cs typeface="Century Gothic"/>
                <a:sym typeface="Century Gothic"/>
              </a:rPr>
              <a:t>Promote leadership that is inclusive, representative, welcoming and actively promotes social cohesion  in accessible language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200" dirty="0">
                <a:latin typeface="Century Gothic"/>
                <a:ea typeface="Century Gothic"/>
                <a:cs typeface="Century Gothic"/>
                <a:sym typeface="Century Gothic"/>
              </a:rPr>
              <a:t>Tackle barriers to inclusion of minority communities and under-represented groups 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200" dirty="0">
                <a:latin typeface="Century Gothic"/>
                <a:ea typeface="Century Gothic"/>
                <a:cs typeface="Century Gothic"/>
                <a:sym typeface="Century Gothic"/>
              </a:rPr>
              <a:t>Encourage active social engagement and promote and celebrate volunteering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200" dirty="0">
                <a:latin typeface="Century Gothic"/>
                <a:ea typeface="Century Gothic"/>
                <a:cs typeface="Century Gothic"/>
                <a:sym typeface="Century Gothic"/>
              </a:rPr>
              <a:t>Bring people together - support social mixing of people from different backgrounds</a:t>
            </a:r>
            <a:endParaRPr sz="22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16" descr="A picture containing graphical user interfa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06894" y="254000"/>
            <a:ext cx="6350000" cy="635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6"/>
          <p:cNvSpPr txBox="1"/>
          <p:nvPr/>
        </p:nvSpPr>
        <p:spPr>
          <a:xfrm>
            <a:off x="3900750" y="5852425"/>
            <a:ext cx="3885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1" i="0" u="none" strike="noStrike" cap="none">
                <a:solidFill>
                  <a:srgbClr val="493591"/>
                </a:solidFill>
                <a:latin typeface="PT Sans"/>
                <a:ea typeface="PT Sans"/>
                <a:cs typeface="PT Sans"/>
                <a:sym typeface="PT Sans"/>
              </a:rPr>
              <a:t>#BeyondUsAndThem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6"/>
          <p:cNvSpPr txBox="1"/>
          <p:nvPr/>
        </p:nvSpPr>
        <p:spPr>
          <a:xfrm>
            <a:off x="8389088" y="2849526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"/>
          <p:cNvSpPr txBox="1">
            <a:spLocks noGrp="1"/>
          </p:cNvSpPr>
          <p:nvPr>
            <p:ph type="title"/>
          </p:nvPr>
        </p:nvSpPr>
        <p:spPr>
          <a:xfrm>
            <a:off x="585600" y="91414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3591"/>
              </a:buClr>
              <a:buSzPts val="4400"/>
              <a:buFont typeface="Century Gothic"/>
              <a:buNone/>
            </a:pPr>
            <a:r>
              <a:rPr lang="en-GB" b="1">
                <a:solidFill>
                  <a:srgbClr val="49359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Knowledge</a:t>
            </a:r>
            <a:endParaRPr/>
          </a:p>
        </p:txBody>
      </p:sp>
      <p:sp>
        <p:nvSpPr>
          <p:cNvPr id="211" name="Google Shape;211;p17"/>
          <p:cNvSpPr txBox="1">
            <a:spLocks noGrp="1"/>
          </p:cNvSpPr>
          <p:nvPr>
            <p:ph type="body" idx="1"/>
          </p:nvPr>
        </p:nvSpPr>
        <p:spPr>
          <a:xfrm>
            <a:off x="370367" y="1456956"/>
            <a:ext cx="6232452" cy="3997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2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200" dirty="0">
                <a:latin typeface="Century Gothic"/>
                <a:ea typeface="Century Gothic"/>
                <a:cs typeface="Century Gothic"/>
                <a:sym typeface="Century Gothic"/>
              </a:rPr>
              <a:t>Shared framework of local social cohesion measures 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200" dirty="0">
                <a:latin typeface="Century Gothic"/>
                <a:ea typeface="Century Gothic"/>
                <a:cs typeface="Century Gothic"/>
                <a:sym typeface="Century Gothic"/>
              </a:rPr>
              <a:t>A focus on learning and building on what works and evaluation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200" dirty="0">
                <a:latin typeface="Century Gothic"/>
                <a:ea typeface="Century Gothic"/>
                <a:cs typeface="Century Gothic"/>
                <a:sym typeface="Century Gothic"/>
              </a:rPr>
              <a:t>Build competence, capacity, skills and knowledge on social cohesion across all sectors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200" dirty="0">
                <a:latin typeface="Century Gothic"/>
                <a:ea typeface="Century Gothic"/>
                <a:cs typeface="Century Gothic"/>
                <a:sym typeface="Century Gothic"/>
              </a:rPr>
              <a:t>Bring in specialist knowledge and skills from outside area</a:t>
            </a:r>
            <a:endParaRPr dirty="0"/>
          </a:p>
        </p:txBody>
      </p:sp>
      <p:sp>
        <p:nvSpPr>
          <p:cNvPr id="212" name="Google Shape;212;p17"/>
          <p:cNvSpPr txBox="1"/>
          <p:nvPr/>
        </p:nvSpPr>
        <p:spPr>
          <a:xfrm>
            <a:off x="3900750" y="5852425"/>
            <a:ext cx="3885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1" i="0" u="none" strike="noStrike" cap="none">
                <a:solidFill>
                  <a:srgbClr val="493591"/>
                </a:solidFill>
                <a:latin typeface="PT Sans"/>
                <a:ea typeface="PT Sans"/>
                <a:cs typeface="PT Sans"/>
                <a:sym typeface="PT Sans"/>
              </a:rPr>
              <a:t>#BeyondUsAndThem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7"/>
          <p:cNvSpPr txBox="1"/>
          <p:nvPr/>
        </p:nvSpPr>
        <p:spPr>
          <a:xfrm>
            <a:off x="8389088" y="2849526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9314" y="-214881"/>
            <a:ext cx="6744368" cy="6744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"/>
          <p:cNvSpPr txBox="1">
            <a:spLocks noGrp="1"/>
          </p:cNvSpPr>
          <p:nvPr>
            <p:ph type="title"/>
          </p:nvPr>
        </p:nvSpPr>
        <p:spPr>
          <a:xfrm>
            <a:off x="585600" y="91414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3591"/>
              </a:buClr>
              <a:buSzPts val="4400"/>
              <a:buFont typeface="Century Gothic"/>
              <a:buNone/>
            </a:pPr>
            <a:r>
              <a:rPr lang="en-GB" b="1">
                <a:solidFill>
                  <a:srgbClr val="49359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Systemic Barriers</a:t>
            </a:r>
            <a:endParaRPr/>
          </a:p>
        </p:txBody>
      </p:sp>
      <p:sp>
        <p:nvSpPr>
          <p:cNvPr id="220" name="Google Shape;220;p18"/>
          <p:cNvSpPr txBox="1">
            <a:spLocks noGrp="1"/>
          </p:cNvSpPr>
          <p:nvPr>
            <p:ph type="body" idx="1"/>
          </p:nvPr>
        </p:nvSpPr>
        <p:spPr>
          <a:xfrm>
            <a:off x="370367" y="1456956"/>
            <a:ext cx="6232452" cy="3997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2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200" dirty="0">
                <a:latin typeface="Century Gothic"/>
                <a:ea typeface="Century Gothic"/>
                <a:cs typeface="Century Gothic"/>
                <a:sym typeface="Century Gothic"/>
              </a:rPr>
              <a:t>Understand inequalities and how they impact different communities and groups differently. 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200" dirty="0">
                <a:latin typeface="Century Gothic"/>
                <a:ea typeface="Century Gothic"/>
                <a:cs typeface="Century Gothic"/>
                <a:sym typeface="Century Gothic"/>
              </a:rPr>
              <a:t>Tailoring programmes to meet those different needs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200" dirty="0">
                <a:latin typeface="Century Gothic"/>
                <a:ea typeface="Century Gothic"/>
                <a:cs typeface="Century Gothic"/>
                <a:sym typeface="Century Gothic"/>
              </a:rPr>
              <a:t>Understand factors which help / hinder integration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200" dirty="0">
                <a:latin typeface="Century Gothic"/>
                <a:ea typeface="Century Gothic"/>
                <a:cs typeface="Century Gothic"/>
                <a:sym typeface="Century Gothic"/>
              </a:rPr>
              <a:t>Address structural segregation and barriers to social mixing. </a:t>
            </a:r>
            <a:endParaRPr dirty="0"/>
          </a:p>
        </p:txBody>
      </p:sp>
      <p:sp>
        <p:nvSpPr>
          <p:cNvPr id="221" name="Google Shape;221;p18"/>
          <p:cNvSpPr txBox="1"/>
          <p:nvPr/>
        </p:nvSpPr>
        <p:spPr>
          <a:xfrm>
            <a:off x="3900750" y="5852425"/>
            <a:ext cx="3885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1" i="0" u="none" strike="noStrike" cap="none">
                <a:solidFill>
                  <a:srgbClr val="493591"/>
                </a:solidFill>
                <a:latin typeface="PT Sans"/>
                <a:ea typeface="PT Sans"/>
                <a:cs typeface="PT Sans"/>
                <a:sym typeface="PT Sans"/>
              </a:rPr>
              <a:t>#BeyondUsAndThem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8"/>
          <p:cNvSpPr txBox="1"/>
          <p:nvPr/>
        </p:nvSpPr>
        <p:spPr>
          <a:xfrm>
            <a:off x="8389088" y="2849526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5512" y="1233030"/>
            <a:ext cx="4030921" cy="3848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" descr="A group of people talking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l="7044" r="13142" b="3"/>
          <a:stretch/>
        </p:blipFill>
        <p:spPr>
          <a:xfrm>
            <a:off x="26277" y="-131370"/>
            <a:ext cx="4048364" cy="3385728"/>
          </a:xfrm>
          <a:custGeom>
            <a:avLst/>
            <a:gdLst/>
            <a:ahLst/>
            <a:cxnLst/>
            <a:rect l="l" t="t" r="r" b="b"/>
            <a:pathLst>
              <a:path w="4048364" h="3385738" extrusionOk="0">
                <a:moveTo>
                  <a:pt x="0" y="0"/>
                </a:moveTo>
                <a:lnTo>
                  <a:pt x="4048364" y="0"/>
                </a:lnTo>
                <a:lnTo>
                  <a:pt x="4048364" y="3128862"/>
                </a:lnTo>
                <a:lnTo>
                  <a:pt x="4028354" y="3127605"/>
                </a:lnTo>
                <a:lnTo>
                  <a:pt x="4027052" y="3128074"/>
                </a:lnTo>
                <a:cubicBezTo>
                  <a:pt x="4021308" y="3129081"/>
                  <a:pt x="4017789" y="3128835"/>
                  <a:pt x="4015263" y="3128035"/>
                </a:cubicBezTo>
                <a:lnTo>
                  <a:pt x="4012855" y="3126647"/>
                </a:lnTo>
                <a:cubicBezTo>
                  <a:pt x="4010177" y="3126494"/>
                  <a:pt x="4007499" y="3126340"/>
                  <a:pt x="4004821" y="3126187"/>
                </a:cubicBezTo>
                <a:lnTo>
                  <a:pt x="3989141" y="3124118"/>
                </a:lnTo>
                <a:lnTo>
                  <a:pt x="3986071" y="3124823"/>
                </a:lnTo>
                <a:cubicBezTo>
                  <a:pt x="3978117" y="3124349"/>
                  <a:pt x="3970163" y="3123876"/>
                  <a:pt x="3962210" y="3123402"/>
                </a:cubicBezTo>
                <a:lnTo>
                  <a:pt x="3961815" y="3123900"/>
                </a:lnTo>
                <a:cubicBezTo>
                  <a:pt x="3960390" y="3124987"/>
                  <a:pt x="3958310" y="3125727"/>
                  <a:pt x="3954808" y="3125765"/>
                </a:cubicBezTo>
                <a:cubicBezTo>
                  <a:pt x="3959236" y="3133302"/>
                  <a:pt x="3952279" y="3128699"/>
                  <a:pt x="3941561" y="3128145"/>
                </a:cubicBezTo>
                <a:cubicBezTo>
                  <a:pt x="3946046" y="3139728"/>
                  <a:pt x="3916172" y="3133567"/>
                  <a:pt x="3910218" y="3140049"/>
                </a:cubicBezTo>
                <a:cubicBezTo>
                  <a:pt x="3902241" y="3139380"/>
                  <a:pt x="3893889" y="3138886"/>
                  <a:pt x="3885332" y="3138624"/>
                </a:cubicBezTo>
                <a:cubicBezTo>
                  <a:pt x="3883646" y="3138622"/>
                  <a:pt x="3881962" y="3138621"/>
                  <a:pt x="3880277" y="3138620"/>
                </a:cubicBezTo>
                <a:lnTo>
                  <a:pt x="3880157" y="3138737"/>
                </a:lnTo>
                <a:cubicBezTo>
                  <a:pt x="3879018" y="3138984"/>
                  <a:pt x="3877339" y="3139076"/>
                  <a:pt x="3874788" y="3138963"/>
                </a:cubicBezTo>
                <a:cubicBezTo>
                  <a:pt x="3873545" y="3138846"/>
                  <a:pt x="3872302" y="3138728"/>
                  <a:pt x="3871060" y="3138611"/>
                </a:cubicBezTo>
                <a:cubicBezTo>
                  <a:pt x="3867792" y="3138609"/>
                  <a:pt x="3864523" y="3138606"/>
                  <a:pt x="3861255" y="3138604"/>
                </a:cubicBezTo>
                <a:lnTo>
                  <a:pt x="3857750" y="3139376"/>
                </a:lnTo>
                <a:cubicBezTo>
                  <a:pt x="3846075" y="3144353"/>
                  <a:pt x="3854999" y="3159606"/>
                  <a:pt x="3830684" y="3154005"/>
                </a:cubicBezTo>
                <a:cubicBezTo>
                  <a:pt x="3806135" y="3158310"/>
                  <a:pt x="3796087" y="3168731"/>
                  <a:pt x="3769301" y="3167144"/>
                </a:cubicBezTo>
                <a:cubicBezTo>
                  <a:pt x="3746341" y="3171207"/>
                  <a:pt x="3728802" y="3177834"/>
                  <a:pt x="3707507" y="3178801"/>
                </a:cubicBezTo>
                <a:cubicBezTo>
                  <a:pt x="3701485" y="3182680"/>
                  <a:pt x="3694773" y="3184962"/>
                  <a:pt x="3684642" y="3182365"/>
                </a:cubicBezTo>
                <a:cubicBezTo>
                  <a:pt x="3664039" y="3187250"/>
                  <a:pt x="3662921" y="3193571"/>
                  <a:pt x="3646059" y="3191612"/>
                </a:cubicBezTo>
                <a:cubicBezTo>
                  <a:pt x="3640580" y="3202449"/>
                  <a:pt x="3637332" y="3199208"/>
                  <a:pt x="3629738" y="3197639"/>
                </a:cubicBezTo>
                <a:cubicBezTo>
                  <a:pt x="3629422" y="3197624"/>
                  <a:pt x="3629107" y="3197610"/>
                  <a:pt x="3628792" y="3197595"/>
                </a:cubicBezTo>
                <a:lnTo>
                  <a:pt x="3628083" y="3199132"/>
                </a:lnTo>
                <a:lnTo>
                  <a:pt x="3625096" y="3200289"/>
                </a:lnTo>
                <a:lnTo>
                  <a:pt x="3615459" y="3201481"/>
                </a:lnTo>
                <a:lnTo>
                  <a:pt x="3611591" y="3201604"/>
                </a:lnTo>
                <a:cubicBezTo>
                  <a:pt x="3609016" y="3201810"/>
                  <a:pt x="3607422" y="3202103"/>
                  <a:pt x="3606451" y="3202476"/>
                </a:cubicBezTo>
                <a:cubicBezTo>
                  <a:pt x="3606434" y="3202517"/>
                  <a:pt x="3606416" y="3202558"/>
                  <a:pt x="3606400" y="3202600"/>
                </a:cubicBezTo>
                <a:lnTo>
                  <a:pt x="3601432" y="3203215"/>
                </a:lnTo>
                <a:cubicBezTo>
                  <a:pt x="3592873" y="3204015"/>
                  <a:pt x="3584373" y="3204569"/>
                  <a:pt x="3576144" y="3204914"/>
                </a:cubicBezTo>
                <a:cubicBezTo>
                  <a:pt x="3574128" y="3211763"/>
                  <a:pt x="3541136" y="3209599"/>
                  <a:pt x="3552393" y="3219987"/>
                </a:cubicBezTo>
                <a:cubicBezTo>
                  <a:pt x="3541534" y="3220777"/>
                  <a:pt x="3531979" y="3217280"/>
                  <a:pt x="3540787" y="3223856"/>
                </a:cubicBezTo>
                <a:cubicBezTo>
                  <a:pt x="3537368" y="3224320"/>
                  <a:pt x="3535763" y="3225273"/>
                  <a:pt x="3535004" y="3226474"/>
                </a:cubicBezTo>
                <a:lnTo>
                  <a:pt x="3534913" y="3226993"/>
                </a:lnTo>
                <a:lnTo>
                  <a:pt x="3510631" y="3228569"/>
                </a:lnTo>
                <a:lnTo>
                  <a:pt x="3508032" y="3229611"/>
                </a:lnTo>
                <a:cubicBezTo>
                  <a:pt x="3502489" y="3229598"/>
                  <a:pt x="3496946" y="3217293"/>
                  <a:pt x="3491403" y="3217280"/>
                </a:cubicBezTo>
                <a:lnTo>
                  <a:pt x="3483240" y="3230123"/>
                </a:lnTo>
                <a:lnTo>
                  <a:pt x="3480053" y="3229107"/>
                </a:lnTo>
                <a:cubicBezTo>
                  <a:pt x="3477098" y="3228661"/>
                  <a:pt x="3473497" y="3228859"/>
                  <a:pt x="3468451" y="3230512"/>
                </a:cubicBezTo>
                <a:lnTo>
                  <a:pt x="3467451" y="3231115"/>
                </a:lnTo>
                <a:cubicBezTo>
                  <a:pt x="3463724" y="3230736"/>
                  <a:pt x="3465319" y="3225693"/>
                  <a:pt x="3446095" y="3228240"/>
                </a:cubicBezTo>
                <a:cubicBezTo>
                  <a:pt x="3420782" y="3241826"/>
                  <a:pt x="3385281" y="3239224"/>
                  <a:pt x="3352101" y="3246398"/>
                </a:cubicBezTo>
                <a:cubicBezTo>
                  <a:pt x="3308926" y="3245374"/>
                  <a:pt x="3300141" y="3236748"/>
                  <a:pt x="3271822" y="3247544"/>
                </a:cubicBezTo>
                <a:cubicBezTo>
                  <a:pt x="3258345" y="3251268"/>
                  <a:pt x="3238074" y="3249030"/>
                  <a:pt x="3203831" y="3257844"/>
                </a:cubicBezTo>
                <a:cubicBezTo>
                  <a:pt x="3171582" y="3264392"/>
                  <a:pt x="3141884" y="3266922"/>
                  <a:pt x="3112954" y="3273149"/>
                </a:cubicBezTo>
                <a:cubicBezTo>
                  <a:pt x="3078476" y="3279234"/>
                  <a:pt x="3086597" y="3279502"/>
                  <a:pt x="3066210" y="3283409"/>
                </a:cubicBezTo>
                <a:cubicBezTo>
                  <a:pt x="3062644" y="3284830"/>
                  <a:pt x="3028337" y="3292032"/>
                  <a:pt x="3025254" y="3293851"/>
                </a:cubicBezTo>
                <a:cubicBezTo>
                  <a:pt x="3006685" y="3298201"/>
                  <a:pt x="2983512" y="3305242"/>
                  <a:pt x="2954798" y="3309512"/>
                </a:cubicBezTo>
                <a:cubicBezTo>
                  <a:pt x="2932037" y="3306567"/>
                  <a:pt x="2909137" y="3323699"/>
                  <a:pt x="2880670" y="3319465"/>
                </a:cubicBezTo>
                <a:cubicBezTo>
                  <a:pt x="2870569" y="3318853"/>
                  <a:pt x="2841559" y="3322739"/>
                  <a:pt x="2837450" y="3326994"/>
                </a:cubicBezTo>
                <a:cubicBezTo>
                  <a:pt x="2831684" y="3328529"/>
                  <a:pt x="2824114" y="3328158"/>
                  <a:pt x="2822806" y="3332324"/>
                </a:cubicBezTo>
                <a:cubicBezTo>
                  <a:pt x="2819977" y="3337498"/>
                  <a:pt x="2796022" y="3333071"/>
                  <a:pt x="2801164" y="3338109"/>
                </a:cubicBezTo>
                <a:cubicBezTo>
                  <a:pt x="2784223" y="3335142"/>
                  <a:pt x="2776048" y="3346261"/>
                  <a:pt x="2764344" y="3350228"/>
                </a:cubicBezTo>
                <a:cubicBezTo>
                  <a:pt x="2757478" y="3348562"/>
                  <a:pt x="2751292" y="3350631"/>
                  <a:pt x="2743431" y="3353702"/>
                </a:cubicBezTo>
                <a:lnTo>
                  <a:pt x="2732627" y="3357764"/>
                </a:lnTo>
                <a:cubicBezTo>
                  <a:pt x="2730974" y="3357887"/>
                  <a:pt x="2729319" y="3358011"/>
                  <a:pt x="2727665" y="3358134"/>
                </a:cubicBezTo>
                <a:cubicBezTo>
                  <a:pt x="2718835" y="3359036"/>
                  <a:pt x="2689731" y="3362522"/>
                  <a:pt x="2679642" y="3363177"/>
                </a:cubicBezTo>
                <a:lnTo>
                  <a:pt x="2667138" y="3362068"/>
                </a:lnTo>
                <a:cubicBezTo>
                  <a:pt x="2663221" y="3362857"/>
                  <a:pt x="2659468" y="3367183"/>
                  <a:pt x="2656143" y="3367913"/>
                </a:cubicBezTo>
                <a:lnTo>
                  <a:pt x="2647194" y="3366448"/>
                </a:lnTo>
                <a:cubicBezTo>
                  <a:pt x="2648133" y="3370674"/>
                  <a:pt x="2637589" y="3367195"/>
                  <a:pt x="2629621" y="3367085"/>
                </a:cubicBezTo>
                <a:cubicBezTo>
                  <a:pt x="2613302" y="3367205"/>
                  <a:pt x="2596982" y="3367324"/>
                  <a:pt x="2580663" y="3367443"/>
                </a:cubicBezTo>
                <a:lnTo>
                  <a:pt x="2550440" y="3369943"/>
                </a:lnTo>
                <a:lnTo>
                  <a:pt x="2541181" y="3368444"/>
                </a:lnTo>
                <a:cubicBezTo>
                  <a:pt x="2521017" y="3368085"/>
                  <a:pt x="2498723" y="3374020"/>
                  <a:pt x="2484405" y="3369178"/>
                </a:cubicBezTo>
                <a:cubicBezTo>
                  <a:pt x="2478585" y="3368607"/>
                  <a:pt x="2473319" y="3368738"/>
                  <a:pt x="2468424" y="3369303"/>
                </a:cubicBezTo>
                <a:lnTo>
                  <a:pt x="2455357" y="3371902"/>
                </a:lnTo>
                <a:lnTo>
                  <a:pt x="2429477" y="3378972"/>
                </a:lnTo>
                <a:cubicBezTo>
                  <a:pt x="2428170" y="3366751"/>
                  <a:pt x="2368370" y="3383654"/>
                  <a:pt x="2374910" y="3372826"/>
                </a:cubicBezTo>
                <a:cubicBezTo>
                  <a:pt x="2351003" y="3375026"/>
                  <a:pt x="2328875" y="3353198"/>
                  <a:pt x="2305825" y="3364960"/>
                </a:cubicBezTo>
                <a:cubicBezTo>
                  <a:pt x="2269964" y="3363999"/>
                  <a:pt x="2218889" y="3367921"/>
                  <a:pt x="2183980" y="3367060"/>
                </a:cubicBezTo>
                <a:cubicBezTo>
                  <a:pt x="2190418" y="3372011"/>
                  <a:pt x="2159099" y="3370877"/>
                  <a:pt x="2155235" y="3370737"/>
                </a:cubicBezTo>
                <a:cubicBezTo>
                  <a:pt x="2131791" y="3368260"/>
                  <a:pt x="2111535" y="3369043"/>
                  <a:pt x="2071012" y="3365882"/>
                </a:cubicBezTo>
                <a:cubicBezTo>
                  <a:pt x="2035156" y="3367426"/>
                  <a:pt x="2003987" y="3359257"/>
                  <a:pt x="1970953" y="3368185"/>
                </a:cubicBezTo>
                <a:cubicBezTo>
                  <a:pt x="1968713" y="3366515"/>
                  <a:pt x="1965947" y="3365226"/>
                  <a:pt x="1962822" y="3364213"/>
                </a:cubicBezTo>
                <a:lnTo>
                  <a:pt x="1953120" y="3362020"/>
                </a:lnTo>
                <a:lnTo>
                  <a:pt x="1951768" y="3362436"/>
                </a:lnTo>
                <a:cubicBezTo>
                  <a:pt x="1945920" y="3363208"/>
                  <a:pt x="1942436" y="3362820"/>
                  <a:pt x="1940004" y="3361921"/>
                </a:cubicBezTo>
                <a:lnTo>
                  <a:pt x="1937753" y="3360440"/>
                </a:lnTo>
                <a:cubicBezTo>
                  <a:pt x="1935095" y="3360180"/>
                  <a:pt x="1932438" y="3359919"/>
                  <a:pt x="1929780" y="3359659"/>
                </a:cubicBezTo>
                <a:lnTo>
                  <a:pt x="1887540" y="3355160"/>
                </a:lnTo>
                <a:lnTo>
                  <a:pt x="1887093" y="3355641"/>
                </a:lnTo>
                <a:cubicBezTo>
                  <a:pt x="1885548" y="3356665"/>
                  <a:pt x="1883390" y="3357319"/>
                  <a:pt x="1879887" y="3357216"/>
                </a:cubicBezTo>
                <a:cubicBezTo>
                  <a:pt x="1883470" y="3364909"/>
                  <a:pt x="1877035" y="3360039"/>
                  <a:pt x="1866395" y="3359055"/>
                </a:cubicBezTo>
                <a:cubicBezTo>
                  <a:pt x="1869584" y="3370783"/>
                  <a:pt x="1840440" y="3363434"/>
                  <a:pt x="1833771" y="3369655"/>
                </a:cubicBezTo>
                <a:cubicBezTo>
                  <a:pt x="1825883" y="3368668"/>
                  <a:pt x="1817596" y="3367837"/>
                  <a:pt x="1809081" y="3367230"/>
                </a:cubicBezTo>
                <a:cubicBezTo>
                  <a:pt x="1807399" y="3367161"/>
                  <a:pt x="1805718" y="3367091"/>
                  <a:pt x="1804036" y="3367022"/>
                </a:cubicBezTo>
                <a:cubicBezTo>
                  <a:pt x="1803991" y="3367059"/>
                  <a:pt x="1803946" y="3367097"/>
                  <a:pt x="1803901" y="3367134"/>
                </a:cubicBezTo>
                <a:cubicBezTo>
                  <a:pt x="1802735" y="3367334"/>
                  <a:pt x="1801050" y="3367359"/>
                  <a:pt x="1798514" y="3367143"/>
                </a:cubicBezTo>
                <a:lnTo>
                  <a:pt x="1794832" y="3366642"/>
                </a:lnTo>
                <a:cubicBezTo>
                  <a:pt x="1791569" y="3366507"/>
                  <a:pt x="1788305" y="3366373"/>
                  <a:pt x="1785042" y="3366238"/>
                </a:cubicBezTo>
                <a:lnTo>
                  <a:pt x="1781456" y="3366865"/>
                </a:lnTo>
                <a:lnTo>
                  <a:pt x="1779723" y="3368220"/>
                </a:lnTo>
                <a:cubicBezTo>
                  <a:pt x="1779440" y="3368155"/>
                  <a:pt x="1779156" y="3368091"/>
                  <a:pt x="1778873" y="3368027"/>
                </a:cubicBezTo>
                <a:cubicBezTo>
                  <a:pt x="1772915" y="3365312"/>
                  <a:pt x="1772165" y="3361694"/>
                  <a:pt x="1759487" y="3371174"/>
                </a:cubicBezTo>
                <a:cubicBezTo>
                  <a:pt x="1745189" y="3366602"/>
                  <a:pt x="1739727" y="3372462"/>
                  <a:pt x="1717161" y="3373831"/>
                </a:cubicBezTo>
                <a:cubicBezTo>
                  <a:pt x="1709564" y="3369729"/>
                  <a:pt x="1701729" y="3370835"/>
                  <a:pt x="1693416" y="3373577"/>
                </a:cubicBezTo>
                <a:cubicBezTo>
                  <a:pt x="1672951" y="3371092"/>
                  <a:pt x="1652013" y="3374616"/>
                  <a:pt x="1627833" y="3374823"/>
                </a:cubicBezTo>
                <a:lnTo>
                  <a:pt x="1562462" y="3384313"/>
                </a:lnTo>
                <a:lnTo>
                  <a:pt x="1500041" y="3383500"/>
                </a:lnTo>
                <a:cubicBezTo>
                  <a:pt x="1492272" y="3381880"/>
                  <a:pt x="1484857" y="3380071"/>
                  <a:pt x="1477912" y="3378156"/>
                </a:cubicBezTo>
                <a:cubicBezTo>
                  <a:pt x="1467843" y="3383396"/>
                  <a:pt x="1444391" y="3372727"/>
                  <a:pt x="1440452" y="3384511"/>
                </a:cubicBezTo>
                <a:cubicBezTo>
                  <a:pt x="1430880" y="3382266"/>
                  <a:pt x="1427637" y="3376755"/>
                  <a:pt x="1426476" y="3384665"/>
                </a:cubicBezTo>
                <a:cubicBezTo>
                  <a:pt x="1423197" y="3384140"/>
                  <a:pt x="1420743" y="3384515"/>
                  <a:pt x="1418659" y="3385325"/>
                </a:cubicBezTo>
                <a:lnTo>
                  <a:pt x="1417944" y="3385738"/>
                </a:lnTo>
                <a:lnTo>
                  <a:pt x="1396764" y="3380560"/>
                </a:lnTo>
                <a:cubicBezTo>
                  <a:pt x="1395649" y="3380621"/>
                  <a:pt x="1394534" y="3380681"/>
                  <a:pt x="1393418" y="3380742"/>
                </a:cubicBezTo>
                <a:lnTo>
                  <a:pt x="1380294" y="3376255"/>
                </a:lnTo>
                <a:lnTo>
                  <a:pt x="1351459" y="3367829"/>
                </a:lnTo>
                <a:cubicBezTo>
                  <a:pt x="1349081" y="3366466"/>
                  <a:pt x="1319507" y="3359407"/>
                  <a:pt x="1318363" y="3357511"/>
                </a:cubicBezTo>
                <a:cubicBezTo>
                  <a:pt x="1281509" y="3362193"/>
                  <a:pt x="1312014" y="3347744"/>
                  <a:pt x="1276860" y="3344906"/>
                </a:cubicBezTo>
                <a:cubicBezTo>
                  <a:pt x="1253785" y="3356533"/>
                  <a:pt x="1256695" y="3340712"/>
                  <a:pt x="1204286" y="3337488"/>
                </a:cubicBezTo>
                <a:cubicBezTo>
                  <a:pt x="1177346" y="3330862"/>
                  <a:pt x="1162856" y="3334854"/>
                  <a:pt x="1123710" y="3321651"/>
                </a:cubicBezTo>
                <a:cubicBezTo>
                  <a:pt x="1085454" y="3316709"/>
                  <a:pt x="1005363" y="3310335"/>
                  <a:pt x="974748" y="3307837"/>
                </a:cubicBezTo>
                <a:cubicBezTo>
                  <a:pt x="945739" y="3316478"/>
                  <a:pt x="964147" y="3307413"/>
                  <a:pt x="940014" y="3306660"/>
                </a:cubicBezTo>
                <a:cubicBezTo>
                  <a:pt x="952701" y="3296927"/>
                  <a:pt x="908686" y="3309051"/>
                  <a:pt x="914712" y="3297017"/>
                </a:cubicBezTo>
                <a:cubicBezTo>
                  <a:pt x="910130" y="3297260"/>
                  <a:pt x="905499" y="3297876"/>
                  <a:pt x="900809" y="3298584"/>
                </a:cubicBezTo>
                <a:cubicBezTo>
                  <a:pt x="899990" y="3298705"/>
                  <a:pt x="899172" y="3298828"/>
                  <a:pt x="898353" y="3298949"/>
                </a:cubicBezTo>
                <a:lnTo>
                  <a:pt x="889782" y="3298355"/>
                </a:lnTo>
                <a:lnTo>
                  <a:pt x="885796" y="3300754"/>
                </a:lnTo>
                <a:lnTo>
                  <a:pt x="871773" y="3301699"/>
                </a:lnTo>
                <a:cubicBezTo>
                  <a:pt x="866761" y="3301657"/>
                  <a:pt x="861656" y="3301147"/>
                  <a:pt x="856438" y="3299888"/>
                </a:cubicBezTo>
                <a:cubicBezTo>
                  <a:pt x="842058" y="3291303"/>
                  <a:pt x="802729" y="3299624"/>
                  <a:pt x="785420" y="3288419"/>
                </a:cubicBezTo>
                <a:cubicBezTo>
                  <a:pt x="778178" y="3285195"/>
                  <a:pt x="750397" y="3280699"/>
                  <a:pt x="741879" y="3283188"/>
                </a:cubicBezTo>
                <a:cubicBezTo>
                  <a:pt x="735414" y="3282940"/>
                  <a:pt x="729876" y="3280596"/>
                  <a:pt x="723686" y="3283763"/>
                </a:cubicBezTo>
                <a:cubicBezTo>
                  <a:pt x="715044" y="3287372"/>
                  <a:pt x="701553" y="3277214"/>
                  <a:pt x="699393" y="3282843"/>
                </a:cubicBezTo>
                <a:cubicBezTo>
                  <a:pt x="672713" y="3280073"/>
                  <a:pt x="587034" y="3269505"/>
                  <a:pt x="563609" y="3267140"/>
                </a:cubicBezTo>
                <a:cubicBezTo>
                  <a:pt x="562182" y="3267737"/>
                  <a:pt x="560575" y="3268245"/>
                  <a:pt x="558841" y="3268647"/>
                </a:cubicBezTo>
                <a:cubicBezTo>
                  <a:pt x="548753" y="3270983"/>
                  <a:pt x="536540" y="3269324"/>
                  <a:pt x="531566" y="3264943"/>
                </a:cubicBezTo>
                <a:cubicBezTo>
                  <a:pt x="504471" y="3249476"/>
                  <a:pt x="472712" y="3245273"/>
                  <a:pt x="444697" y="3238795"/>
                </a:cubicBezTo>
                <a:cubicBezTo>
                  <a:pt x="412178" y="3232635"/>
                  <a:pt x="425904" y="3247936"/>
                  <a:pt x="391157" y="3231917"/>
                </a:cubicBezTo>
                <a:cubicBezTo>
                  <a:pt x="383742" y="3235456"/>
                  <a:pt x="378300" y="3234891"/>
                  <a:pt x="370757" y="3231601"/>
                </a:cubicBezTo>
                <a:cubicBezTo>
                  <a:pt x="354739" y="3228921"/>
                  <a:pt x="348695" y="3239635"/>
                  <a:pt x="336665" y="3230937"/>
                </a:cubicBezTo>
                <a:cubicBezTo>
                  <a:pt x="335690" y="3237020"/>
                  <a:pt x="304301" y="3228709"/>
                  <a:pt x="307742" y="3235671"/>
                </a:cubicBezTo>
                <a:cubicBezTo>
                  <a:pt x="293579" y="3239310"/>
                  <a:pt x="294219" y="3230068"/>
                  <a:pt x="280601" y="3233044"/>
                </a:cubicBezTo>
                <a:cubicBezTo>
                  <a:pt x="268012" y="3232391"/>
                  <a:pt x="291593" y="3227968"/>
                  <a:pt x="278749" y="3225671"/>
                </a:cubicBezTo>
                <a:cubicBezTo>
                  <a:pt x="262467" y="3223907"/>
                  <a:pt x="269675" y="3213530"/>
                  <a:pt x="248269" y="3225056"/>
                </a:cubicBezTo>
                <a:cubicBezTo>
                  <a:pt x="233782" y="3219511"/>
                  <a:pt x="226442" y="3225015"/>
                  <a:pt x="201544" y="3224865"/>
                </a:cubicBezTo>
                <a:lnTo>
                  <a:pt x="194948" y="3222950"/>
                </a:lnTo>
                <a:lnTo>
                  <a:pt x="186529" y="3228320"/>
                </a:lnTo>
                <a:cubicBezTo>
                  <a:pt x="181850" y="3230472"/>
                  <a:pt x="176241" y="3231774"/>
                  <a:pt x="168765" y="3231015"/>
                </a:cubicBezTo>
                <a:cubicBezTo>
                  <a:pt x="124081" y="3216459"/>
                  <a:pt x="165980" y="3240734"/>
                  <a:pt x="91518" y="3231445"/>
                </a:cubicBezTo>
                <a:cubicBezTo>
                  <a:pt x="87975" y="3229296"/>
                  <a:pt x="77991" y="3230542"/>
                  <a:pt x="77943" y="3233140"/>
                </a:cubicBezTo>
                <a:cubicBezTo>
                  <a:pt x="73437" y="3232021"/>
                  <a:pt x="63858" y="3226368"/>
                  <a:pt x="61120" y="3230347"/>
                </a:cubicBezTo>
                <a:cubicBezTo>
                  <a:pt x="48916" y="3229750"/>
                  <a:pt x="37022" y="3228445"/>
                  <a:pt x="25722" y="3226477"/>
                </a:cubicBezTo>
                <a:lnTo>
                  <a:pt x="2781" y="3220829"/>
                </a:lnTo>
                <a:lnTo>
                  <a:pt x="0" y="3222232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85" name="Google Shape;85;p2" descr="A group of people posing for a phot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2296" r="11386"/>
          <a:stretch/>
        </p:blipFill>
        <p:spPr>
          <a:xfrm>
            <a:off x="4072051" y="10"/>
            <a:ext cx="4047893" cy="3130313"/>
          </a:xfrm>
          <a:custGeom>
            <a:avLst/>
            <a:gdLst/>
            <a:ahLst/>
            <a:cxnLst/>
            <a:rect l="l" t="t" r="r" b="b"/>
            <a:pathLst>
              <a:path w="4047893" h="3130313" extrusionOk="0">
                <a:moveTo>
                  <a:pt x="0" y="0"/>
                </a:moveTo>
                <a:lnTo>
                  <a:pt x="4047893" y="0"/>
                </a:lnTo>
                <a:lnTo>
                  <a:pt x="4047893" y="2992525"/>
                </a:lnTo>
                <a:lnTo>
                  <a:pt x="4044945" y="2992586"/>
                </a:lnTo>
                <a:cubicBezTo>
                  <a:pt x="4013007" y="2983988"/>
                  <a:pt x="4029496" y="3002088"/>
                  <a:pt x="3993923" y="2999580"/>
                </a:cubicBezTo>
                <a:cubicBezTo>
                  <a:pt x="3953690" y="2999973"/>
                  <a:pt x="3925732" y="2991464"/>
                  <a:pt x="3899257" y="2991280"/>
                </a:cubicBezTo>
                <a:cubicBezTo>
                  <a:pt x="3886826" y="2992016"/>
                  <a:pt x="3796118" y="2992410"/>
                  <a:pt x="3803589" y="2988457"/>
                </a:cubicBezTo>
                <a:cubicBezTo>
                  <a:pt x="3771479" y="2987956"/>
                  <a:pt x="3724459" y="2987111"/>
                  <a:pt x="3706605" y="2988270"/>
                </a:cubicBezTo>
                <a:cubicBezTo>
                  <a:pt x="3703225" y="2988426"/>
                  <a:pt x="3699845" y="2995259"/>
                  <a:pt x="3696464" y="2995413"/>
                </a:cubicBezTo>
                <a:cubicBezTo>
                  <a:pt x="3673602" y="2986686"/>
                  <a:pt x="3685958" y="2988536"/>
                  <a:pt x="3662169" y="2987908"/>
                </a:cubicBezTo>
                <a:cubicBezTo>
                  <a:pt x="3644316" y="2989346"/>
                  <a:pt x="3656616" y="2981280"/>
                  <a:pt x="3638764" y="2982720"/>
                </a:cubicBezTo>
                <a:cubicBezTo>
                  <a:pt x="3602893" y="3008058"/>
                  <a:pt x="3578600" y="2986261"/>
                  <a:pt x="3530424" y="2996502"/>
                </a:cubicBezTo>
                <a:lnTo>
                  <a:pt x="3456483" y="2997177"/>
                </a:lnTo>
                <a:cubicBezTo>
                  <a:pt x="3450083" y="2997047"/>
                  <a:pt x="3443320" y="2998716"/>
                  <a:pt x="3439236" y="2995748"/>
                </a:cubicBezTo>
                <a:cubicBezTo>
                  <a:pt x="3425274" y="2994993"/>
                  <a:pt x="3393296" y="2993247"/>
                  <a:pt x="3372711" y="2992647"/>
                </a:cubicBezTo>
                <a:cubicBezTo>
                  <a:pt x="3352114" y="2993339"/>
                  <a:pt x="3350044" y="2997183"/>
                  <a:pt x="3326457" y="2999562"/>
                </a:cubicBezTo>
                <a:cubicBezTo>
                  <a:pt x="3268010" y="2985834"/>
                  <a:pt x="3302346" y="3004193"/>
                  <a:pt x="3274937" y="3010764"/>
                </a:cubicBezTo>
                <a:lnTo>
                  <a:pt x="3247552" y="3008692"/>
                </a:lnTo>
                <a:cubicBezTo>
                  <a:pt x="3239494" y="3005937"/>
                  <a:pt x="3224032" y="3005163"/>
                  <a:pt x="3216589" y="3008563"/>
                </a:cubicBezTo>
                <a:cubicBezTo>
                  <a:pt x="3181100" y="3020067"/>
                  <a:pt x="3210475" y="3004709"/>
                  <a:pt x="3179493" y="3008658"/>
                </a:cubicBezTo>
                <a:lnTo>
                  <a:pt x="3149112" y="3020078"/>
                </a:lnTo>
                <a:cubicBezTo>
                  <a:pt x="3138430" y="3019544"/>
                  <a:pt x="3127747" y="3019009"/>
                  <a:pt x="3117065" y="3018475"/>
                </a:cubicBezTo>
                <a:cubicBezTo>
                  <a:pt x="3100309" y="3015895"/>
                  <a:pt x="3095375" y="3026139"/>
                  <a:pt x="3085852" y="3024583"/>
                </a:cubicBezTo>
                <a:cubicBezTo>
                  <a:pt x="3083205" y="3019193"/>
                  <a:pt x="3077928" y="3019162"/>
                  <a:pt x="3068056" y="3021444"/>
                </a:cubicBezTo>
                <a:cubicBezTo>
                  <a:pt x="3067547" y="3021351"/>
                  <a:pt x="3067037" y="3021259"/>
                  <a:pt x="3066528" y="3021166"/>
                </a:cubicBezTo>
                <a:lnTo>
                  <a:pt x="3051628" y="3025475"/>
                </a:lnTo>
                <a:cubicBezTo>
                  <a:pt x="3054335" y="3020346"/>
                  <a:pt x="3000640" y="3019856"/>
                  <a:pt x="3008147" y="3014221"/>
                </a:cubicBezTo>
                <a:cubicBezTo>
                  <a:pt x="2996636" y="3010443"/>
                  <a:pt x="2991707" y="3018195"/>
                  <a:pt x="2980324" y="3014998"/>
                </a:cubicBezTo>
                <a:cubicBezTo>
                  <a:pt x="2967759" y="3014889"/>
                  <a:pt x="2987908" y="3019812"/>
                  <a:pt x="2974105" y="3021060"/>
                </a:cubicBezTo>
                <a:lnTo>
                  <a:pt x="2898967" y="3017706"/>
                </a:lnTo>
                <a:cubicBezTo>
                  <a:pt x="2889133" y="3021187"/>
                  <a:pt x="2880975" y="3020246"/>
                  <a:pt x="2872906" y="3017913"/>
                </a:cubicBezTo>
                <a:cubicBezTo>
                  <a:pt x="2849600" y="3020012"/>
                  <a:pt x="2847396" y="3018756"/>
                  <a:pt x="2821030" y="3018570"/>
                </a:cubicBezTo>
                <a:cubicBezTo>
                  <a:pt x="2792862" y="3023488"/>
                  <a:pt x="2758404" y="3014645"/>
                  <a:pt x="2730230" y="3014478"/>
                </a:cubicBezTo>
                <a:cubicBezTo>
                  <a:pt x="2702955" y="3023440"/>
                  <a:pt x="2711231" y="3004407"/>
                  <a:pt x="2687628" y="3005991"/>
                </a:cubicBezTo>
                <a:cubicBezTo>
                  <a:pt x="2649605" y="3014731"/>
                  <a:pt x="2688189" y="2999782"/>
                  <a:pt x="2628951" y="3004830"/>
                </a:cubicBezTo>
                <a:cubicBezTo>
                  <a:pt x="2625663" y="3006155"/>
                  <a:pt x="2618407" y="3015266"/>
                  <a:pt x="2619087" y="3013614"/>
                </a:cubicBezTo>
                <a:cubicBezTo>
                  <a:pt x="2606112" y="3014782"/>
                  <a:pt x="2568093" y="2997243"/>
                  <a:pt x="2549635" y="2999983"/>
                </a:cubicBezTo>
                <a:cubicBezTo>
                  <a:pt x="2513091" y="2997030"/>
                  <a:pt x="2495971" y="3005531"/>
                  <a:pt x="2469604" y="3005376"/>
                </a:cubicBezTo>
                <a:cubicBezTo>
                  <a:pt x="2460397" y="2976697"/>
                  <a:pt x="2420737" y="2997007"/>
                  <a:pt x="2366760" y="2987305"/>
                </a:cubicBezTo>
                <a:lnTo>
                  <a:pt x="2184478" y="2961828"/>
                </a:lnTo>
                <a:cubicBezTo>
                  <a:pt x="2115036" y="2937464"/>
                  <a:pt x="2031972" y="2970268"/>
                  <a:pt x="1991474" y="2962283"/>
                </a:cubicBezTo>
                <a:cubicBezTo>
                  <a:pt x="1975906" y="2972633"/>
                  <a:pt x="1961170" y="2963900"/>
                  <a:pt x="1941495" y="2969250"/>
                </a:cubicBezTo>
                <a:cubicBezTo>
                  <a:pt x="1896970" y="2975048"/>
                  <a:pt x="1881450" y="2995138"/>
                  <a:pt x="1822493" y="2993245"/>
                </a:cubicBezTo>
                <a:cubicBezTo>
                  <a:pt x="1799752" y="2992680"/>
                  <a:pt x="1701905" y="3006271"/>
                  <a:pt x="1648275" y="3026984"/>
                </a:cubicBezTo>
                <a:cubicBezTo>
                  <a:pt x="1616403" y="3033006"/>
                  <a:pt x="1600867" y="3023480"/>
                  <a:pt x="1591543" y="3039507"/>
                </a:cubicBezTo>
                <a:cubicBezTo>
                  <a:pt x="1575633" y="3031550"/>
                  <a:pt x="1526767" y="3047631"/>
                  <a:pt x="1510786" y="3050338"/>
                </a:cubicBezTo>
                <a:cubicBezTo>
                  <a:pt x="1497175" y="3045578"/>
                  <a:pt x="1491407" y="3051196"/>
                  <a:pt x="1479840" y="3053327"/>
                </a:cubicBezTo>
                <a:cubicBezTo>
                  <a:pt x="1474089" y="3050164"/>
                  <a:pt x="1464204" y="3051201"/>
                  <a:pt x="1461357" y="3055733"/>
                </a:cubicBezTo>
                <a:cubicBezTo>
                  <a:pt x="1467349" y="3065105"/>
                  <a:pt x="1432334" y="3063173"/>
                  <a:pt x="1430609" y="3070139"/>
                </a:cubicBezTo>
                <a:cubicBezTo>
                  <a:pt x="1410809" y="3073257"/>
                  <a:pt x="1323018" y="3072123"/>
                  <a:pt x="1309663" y="3084181"/>
                </a:cubicBezTo>
                <a:cubicBezTo>
                  <a:pt x="1269914" y="3092768"/>
                  <a:pt x="1209429" y="3080588"/>
                  <a:pt x="1192304" y="3082361"/>
                </a:cubicBezTo>
                <a:cubicBezTo>
                  <a:pt x="1184634" y="3081978"/>
                  <a:pt x="1176965" y="3081596"/>
                  <a:pt x="1169295" y="3081213"/>
                </a:cubicBezTo>
                <a:cubicBezTo>
                  <a:pt x="1168466" y="3081343"/>
                  <a:pt x="1167637" y="3081472"/>
                  <a:pt x="1166808" y="3081602"/>
                </a:cubicBezTo>
                <a:lnTo>
                  <a:pt x="1115657" y="3078399"/>
                </a:lnTo>
                <a:cubicBezTo>
                  <a:pt x="1085018" y="3091808"/>
                  <a:pt x="1079065" y="3095515"/>
                  <a:pt x="1042697" y="3099190"/>
                </a:cubicBezTo>
                <a:cubicBezTo>
                  <a:pt x="1032644" y="3098127"/>
                  <a:pt x="979772" y="3096610"/>
                  <a:pt x="977694" y="3101331"/>
                </a:cubicBezTo>
                <a:cubicBezTo>
                  <a:pt x="961202" y="3095237"/>
                  <a:pt x="940975" y="3100420"/>
                  <a:pt x="924689" y="3093967"/>
                </a:cubicBezTo>
                <a:lnTo>
                  <a:pt x="908550" y="3095950"/>
                </a:lnTo>
                <a:cubicBezTo>
                  <a:pt x="877246" y="3094415"/>
                  <a:pt x="882046" y="3103801"/>
                  <a:pt x="845329" y="3093766"/>
                </a:cubicBezTo>
                <a:cubicBezTo>
                  <a:pt x="837507" y="3090489"/>
                  <a:pt x="824678" y="3090903"/>
                  <a:pt x="816675" y="3094689"/>
                </a:cubicBezTo>
                <a:cubicBezTo>
                  <a:pt x="815297" y="3095340"/>
                  <a:pt x="814119" y="3096069"/>
                  <a:pt x="813174" y="3096853"/>
                </a:cubicBezTo>
                <a:cubicBezTo>
                  <a:pt x="790135" y="3089266"/>
                  <a:pt x="783048" y="3095936"/>
                  <a:pt x="771013" y="3090209"/>
                </a:cubicBezTo>
                <a:cubicBezTo>
                  <a:pt x="742645" y="3091492"/>
                  <a:pt x="725377" y="3101546"/>
                  <a:pt x="714380" y="3096594"/>
                </a:cubicBezTo>
                <a:cubicBezTo>
                  <a:pt x="693975" y="3099397"/>
                  <a:pt x="662383" y="3104717"/>
                  <a:pt x="648585" y="3107030"/>
                </a:cubicBezTo>
                <a:cubicBezTo>
                  <a:pt x="644887" y="3110964"/>
                  <a:pt x="637955" y="3109672"/>
                  <a:pt x="631605" y="3110477"/>
                </a:cubicBezTo>
                <a:cubicBezTo>
                  <a:pt x="625207" y="3114153"/>
                  <a:pt x="595514" y="3114423"/>
                  <a:pt x="586338" y="3112586"/>
                </a:cubicBezTo>
                <a:lnTo>
                  <a:pt x="557969" y="3117189"/>
                </a:lnTo>
                <a:cubicBezTo>
                  <a:pt x="508787" y="3109938"/>
                  <a:pt x="487300" y="3138257"/>
                  <a:pt x="448505" y="3111851"/>
                </a:cubicBezTo>
                <a:cubicBezTo>
                  <a:pt x="430568" y="3111958"/>
                  <a:pt x="443794" y="3120275"/>
                  <a:pt x="425858" y="3120382"/>
                </a:cubicBezTo>
                <a:cubicBezTo>
                  <a:pt x="402271" y="3123546"/>
                  <a:pt x="413517" y="3112174"/>
                  <a:pt x="391847" y="3124849"/>
                </a:cubicBezTo>
                <a:cubicBezTo>
                  <a:pt x="349157" y="3121702"/>
                  <a:pt x="326774" y="3134560"/>
                  <a:pt x="288285" y="3125383"/>
                </a:cubicBezTo>
                <a:cubicBezTo>
                  <a:pt x="295755" y="3130096"/>
                  <a:pt x="205047" y="3129625"/>
                  <a:pt x="192615" y="3128748"/>
                </a:cubicBezTo>
                <a:cubicBezTo>
                  <a:pt x="166142" y="3128967"/>
                  <a:pt x="138184" y="3127169"/>
                  <a:pt x="97952" y="3126700"/>
                </a:cubicBezTo>
                <a:cubicBezTo>
                  <a:pt x="62377" y="3129690"/>
                  <a:pt x="78866" y="3120054"/>
                  <a:pt x="46928" y="3130306"/>
                </a:cubicBezTo>
                <a:cubicBezTo>
                  <a:pt x="37098" y="3130381"/>
                  <a:pt x="21188" y="3129913"/>
                  <a:pt x="7323" y="3129322"/>
                </a:cubicBezTo>
                <a:lnTo>
                  <a:pt x="0" y="3128862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86" name="Google Shape;86;p2" descr="A group of people sitting in a room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 l="60" r="14689" b="3"/>
          <a:stretch/>
        </p:blipFill>
        <p:spPr>
          <a:xfrm>
            <a:off x="8096257" y="10"/>
            <a:ext cx="4095743" cy="3206832"/>
          </a:xfrm>
          <a:custGeom>
            <a:avLst/>
            <a:gdLst/>
            <a:ahLst/>
            <a:cxnLst/>
            <a:rect l="l" t="t" r="r" b="b"/>
            <a:pathLst>
              <a:path w="4095743" h="3206842" extrusionOk="0">
                <a:moveTo>
                  <a:pt x="0" y="0"/>
                </a:moveTo>
                <a:lnTo>
                  <a:pt x="4095743" y="0"/>
                </a:lnTo>
                <a:lnTo>
                  <a:pt x="4095743" y="136523"/>
                </a:lnTo>
                <a:lnTo>
                  <a:pt x="4095743" y="1701208"/>
                </a:lnTo>
                <a:lnTo>
                  <a:pt x="4095743" y="3071014"/>
                </a:lnTo>
                <a:cubicBezTo>
                  <a:pt x="4095742" y="3071024"/>
                  <a:pt x="4095742" y="3071035"/>
                  <a:pt x="4095741" y="3071045"/>
                </a:cubicBezTo>
                <a:cubicBezTo>
                  <a:pt x="4095657" y="3071040"/>
                  <a:pt x="4095572" y="3071032"/>
                  <a:pt x="4095488" y="3071025"/>
                </a:cubicBezTo>
                <a:lnTo>
                  <a:pt x="4089562" y="3068518"/>
                </a:lnTo>
                <a:lnTo>
                  <a:pt x="4066621" y="3073254"/>
                </a:lnTo>
                <a:cubicBezTo>
                  <a:pt x="4055320" y="3074906"/>
                  <a:pt x="4043427" y="3076001"/>
                  <a:pt x="4031223" y="3076501"/>
                </a:cubicBezTo>
                <a:cubicBezTo>
                  <a:pt x="4028484" y="3073164"/>
                  <a:pt x="4018905" y="3077906"/>
                  <a:pt x="4014400" y="3078843"/>
                </a:cubicBezTo>
                <a:cubicBezTo>
                  <a:pt x="4014351" y="3076664"/>
                  <a:pt x="4004368" y="3075619"/>
                  <a:pt x="4000825" y="3077423"/>
                </a:cubicBezTo>
                <a:cubicBezTo>
                  <a:pt x="3926364" y="3085214"/>
                  <a:pt x="3968261" y="3064853"/>
                  <a:pt x="3923579" y="3077062"/>
                </a:cubicBezTo>
                <a:cubicBezTo>
                  <a:pt x="3916103" y="3077698"/>
                  <a:pt x="3910492" y="3076605"/>
                  <a:pt x="3905815" y="3074801"/>
                </a:cubicBezTo>
                <a:lnTo>
                  <a:pt x="3897396" y="3070297"/>
                </a:lnTo>
                <a:lnTo>
                  <a:pt x="3890800" y="3071903"/>
                </a:lnTo>
                <a:cubicBezTo>
                  <a:pt x="3865901" y="3072029"/>
                  <a:pt x="3858562" y="3067412"/>
                  <a:pt x="3844074" y="3072063"/>
                </a:cubicBezTo>
                <a:cubicBezTo>
                  <a:pt x="3822669" y="3062396"/>
                  <a:pt x="3829876" y="3071099"/>
                  <a:pt x="3813596" y="3072579"/>
                </a:cubicBezTo>
                <a:cubicBezTo>
                  <a:pt x="3800751" y="3074505"/>
                  <a:pt x="3824330" y="3078216"/>
                  <a:pt x="3811743" y="3078763"/>
                </a:cubicBezTo>
                <a:cubicBezTo>
                  <a:pt x="3798124" y="3076266"/>
                  <a:pt x="3798764" y="3084018"/>
                  <a:pt x="3784600" y="3080966"/>
                </a:cubicBezTo>
                <a:cubicBezTo>
                  <a:pt x="3788042" y="3075127"/>
                  <a:pt x="3756652" y="3082098"/>
                  <a:pt x="3755678" y="3076997"/>
                </a:cubicBezTo>
                <a:cubicBezTo>
                  <a:pt x="3743648" y="3084291"/>
                  <a:pt x="3737604" y="3075305"/>
                  <a:pt x="3721587" y="3077553"/>
                </a:cubicBezTo>
                <a:cubicBezTo>
                  <a:pt x="3714042" y="3080313"/>
                  <a:pt x="3708600" y="3080787"/>
                  <a:pt x="3701187" y="3077818"/>
                </a:cubicBezTo>
                <a:cubicBezTo>
                  <a:pt x="3666438" y="3091253"/>
                  <a:pt x="3680164" y="3078420"/>
                  <a:pt x="3647646" y="3083588"/>
                </a:cubicBezTo>
                <a:cubicBezTo>
                  <a:pt x="3619631" y="3089020"/>
                  <a:pt x="3587871" y="3092545"/>
                  <a:pt x="3560777" y="3105520"/>
                </a:cubicBezTo>
                <a:cubicBezTo>
                  <a:pt x="3555802" y="3109193"/>
                  <a:pt x="3543591" y="3110585"/>
                  <a:pt x="3533503" y="3108626"/>
                </a:cubicBezTo>
                <a:cubicBezTo>
                  <a:pt x="3531768" y="3108290"/>
                  <a:pt x="3530162" y="3107864"/>
                  <a:pt x="3528735" y="3107361"/>
                </a:cubicBezTo>
                <a:cubicBezTo>
                  <a:pt x="3505309" y="3109347"/>
                  <a:pt x="3419631" y="3118211"/>
                  <a:pt x="3392949" y="3120534"/>
                </a:cubicBezTo>
                <a:cubicBezTo>
                  <a:pt x="3390791" y="3115813"/>
                  <a:pt x="3377299" y="3124333"/>
                  <a:pt x="3368657" y="3121305"/>
                </a:cubicBezTo>
                <a:cubicBezTo>
                  <a:pt x="3362467" y="3118650"/>
                  <a:pt x="3356930" y="3120616"/>
                  <a:pt x="3350465" y="3120823"/>
                </a:cubicBezTo>
                <a:cubicBezTo>
                  <a:pt x="3341947" y="3118736"/>
                  <a:pt x="3314164" y="3122506"/>
                  <a:pt x="3306922" y="3125212"/>
                </a:cubicBezTo>
                <a:cubicBezTo>
                  <a:pt x="3289615" y="3134610"/>
                  <a:pt x="3250286" y="3127630"/>
                  <a:pt x="3235905" y="3134831"/>
                </a:cubicBezTo>
                <a:cubicBezTo>
                  <a:pt x="3230686" y="3135887"/>
                  <a:pt x="3225583" y="3136314"/>
                  <a:pt x="3220570" y="3136351"/>
                </a:cubicBezTo>
                <a:lnTo>
                  <a:pt x="3206547" y="3135559"/>
                </a:lnTo>
                <a:lnTo>
                  <a:pt x="3202562" y="3133546"/>
                </a:lnTo>
                <a:lnTo>
                  <a:pt x="3193989" y="3134044"/>
                </a:lnTo>
                <a:cubicBezTo>
                  <a:pt x="3193170" y="3133943"/>
                  <a:pt x="3192354" y="3133838"/>
                  <a:pt x="3191535" y="3133737"/>
                </a:cubicBezTo>
                <a:cubicBezTo>
                  <a:pt x="3186844" y="3133143"/>
                  <a:pt x="3182215" y="3132626"/>
                  <a:pt x="3177631" y="3132423"/>
                </a:cubicBezTo>
                <a:cubicBezTo>
                  <a:pt x="3183659" y="3142516"/>
                  <a:pt x="3139642" y="3132347"/>
                  <a:pt x="3152328" y="3140511"/>
                </a:cubicBezTo>
                <a:cubicBezTo>
                  <a:pt x="3128198" y="3141143"/>
                  <a:pt x="3146604" y="3148747"/>
                  <a:pt x="3117596" y="3141499"/>
                </a:cubicBezTo>
                <a:cubicBezTo>
                  <a:pt x="3086979" y="3143595"/>
                  <a:pt x="3006888" y="3148940"/>
                  <a:pt x="2968634" y="3153086"/>
                </a:cubicBezTo>
                <a:cubicBezTo>
                  <a:pt x="2929486" y="3164160"/>
                  <a:pt x="2914998" y="3160811"/>
                  <a:pt x="2888057" y="3166369"/>
                </a:cubicBezTo>
                <a:cubicBezTo>
                  <a:pt x="2835648" y="3169073"/>
                  <a:pt x="2838558" y="3182345"/>
                  <a:pt x="2815482" y="3172591"/>
                </a:cubicBezTo>
                <a:cubicBezTo>
                  <a:pt x="2780330" y="3174973"/>
                  <a:pt x="2810834" y="3187092"/>
                  <a:pt x="2773979" y="3183164"/>
                </a:cubicBezTo>
                <a:cubicBezTo>
                  <a:pt x="2772836" y="3184755"/>
                  <a:pt x="2747271" y="3200694"/>
                  <a:pt x="2744895" y="3201836"/>
                </a:cubicBezTo>
                <a:cubicBezTo>
                  <a:pt x="2729571" y="3202108"/>
                  <a:pt x="2714249" y="3202379"/>
                  <a:pt x="2698926" y="3202651"/>
                </a:cubicBezTo>
                <a:lnTo>
                  <a:pt x="2695579" y="3202498"/>
                </a:lnTo>
                <a:lnTo>
                  <a:pt x="2674400" y="3206842"/>
                </a:lnTo>
                <a:lnTo>
                  <a:pt x="2673684" y="3206495"/>
                </a:lnTo>
                <a:cubicBezTo>
                  <a:pt x="2671600" y="3205816"/>
                  <a:pt x="2669147" y="3205501"/>
                  <a:pt x="2665867" y="3205942"/>
                </a:cubicBezTo>
                <a:cubicBezTo>
                  <a:pt x="2655994" y="3204939"/>
                  <a:pt x="2626692" y="3200644"/>
                  <a:pt x="2614431" y="3200481"/>
                </a:cubicBezTo>
                <a:cubicBezTo>
                  <a:pt x="2607486" y="3202087"/>
                  <a:pt x="2600071" y="3203605"/>
                  <a:pt x="2592303" y="3204964"/>
                </a:cubicBezTo>
                <a:lnTo>
                  <a:pt x="2529882" y="3205645"/>
                </a:lnTo>
                <a:lnTo>
                  <a:pt x="2464509" y="3197687"/>
                </a:lnTo>
                <a:cubicBezTo>
                  <a:pt x="2440330" y="3197513"/>
                  <a:pt x="2419394" y="3194556"/>
                  <a:pt x="2398926" y="3196641"/>
                </a:cubicBezTo>
                <a:cubicBezTo>
                  <a:pt x="2390615" y="3194341"/>
                  <a:pt x="2382779" y="3200091"/>
                  <a:pt x="2375181" y="3203534"/>
                </a:cubicBezTo>
                <a:cubicBezTo>
                  <a:pt x="2352617" y="3202385"/>
                  <a:pt x="2347156" y="3190791"/>
                  <a:pt x="2332855" y="3194625"/>
                </a:cubicBezTo>
                <a:cubicBezTo>
                  <a:pt x="2320177" y="3186674"/>
                  <a:pt x="2319429" y="3189708"/>
                  <a:pt x="2313469" y="3191985"/>
                </a:cubicBezTo>
                <a:cubicBezTo>
                  <a:pt x="2313187" y="3192040"/>
                  <a:pt x="2312903" y="3192094"/>
                  <a:pt x="2312621" y="3192148"/>
                </a:cubicBezTo>
                <a:lnTo>
                  <a:pt x="2310886" y="3191011"/>
                </a:lnTo>
                <a:cubicBezTo>
                  <a:pt x="2309691" y="3190836"/>
                  <a:pt x="2308496" y="3190660"/>
                  <a:pt x="2307301" y="3190485"/>
                </a:cubicBezTo>
                <a:cubicBezTo>
                  <a:pt x="2304038" y="3190598"/>
                  <a:pt x="2300775" y="3190712"/>
                  <a:pt x="2297511" y="3190825"/>
                </a:cubicBezTo>
                <a:cubicBezTo>
                  <a:pt x="2296284" y="3190964"/>
                  <a:pt x="2295057" y="3191105"/>
                  <a:pt x="2293829" y="3191244"/>
                </a:cubicBezTo>
                <a:cubicBezTo>
                  <a:pt x="2291292" y="3191425"/>
                  <a:pt x="2289608" y="3191405"/>
                  <a:pt x="2288442" y="3191236"/>
                </a:cubicBezTo>
                <a:cubicBezTo>
                  <a:pt x="2288397" y="3191205"/>
                  <a:pt x="2288352" y="3191173"/>
                  <a:pt x="2288307" y="3191142"/>
                </a:cubicBezTo>
                <a:cubicBezTo>
                  <a:pt x="2286625" y="3191201"/>
                  <a:pt x="2292966" y="3181241"/>
                  <a:pt x="2291282" y="3181298"/>
                </a:cubicBezTo>
                <a:cubicBezTo>
                  <a:pt x="2282768" y="3181808"/>
                  <a:pt x="2266459" y="3192523"/>
                  <a:pt x="2258572" y="3193351"/>
                </a:cubicBezTo>
                <a:cubicBezTo>
                  <a:pt x="2251903" y="3188132"/>
                  <a:pt x="2222758" y="3194297"/>
                  <a:pt x="2225949" y="3184460"/>
                </a:cubicBezTo>
                <a:cubicBezTo>
                  <a:pt x="2215309" y="3185285"/>
                  <a:pt x="2208874" y="3189370"/>
                  <a:pt x="2212457" y="3182918"/>
                </a:cubicBezTo>
                <a:cubicBezTo>
                  <a:pt x="2208954" y="3183005"/>
                  <a:pt x="2206796" y="3182455"/>
                  <a:pt x="2205250" y="3181596"/>
                </a:cubicBezTo>
                <a:lnTo>
                  <a:pt x="2204802" y="3181191"/>
                </a:lnTo>
                <a:cubicBezTo>
                  <a:pt x="2196360" y="3181862"/>
                  <a:pt x="2165295" y="3184604"/>
                  <a:pt x="2154589" y="3185621"/>
                </a:cubicBezTo>
                <a:lnTo>
                  <a:pt x="2140577" y="3187296"/>
                </a:lnTo>
                <a:lnTo>
                  <a:pt x="2139223" y="3186946"/>
                </a:lnTo>
                <a:lnTo>
                  <a:pt x="2129522" y="3182108"/>
                </a:lnTo>
                <a:cubicBezTo>
                  <a:pt x="2126396" y="3182958"/>
                  <a:pt x="2123631" y="3190717"/>
                  <a:pt x="2121389" y="3192118"/>
                </a:cubicBezTo>
                <a:cubicBezTo>
                  <a:pt x="2088356" y="3184630"/>
                  <a:pt x="2057187" y="3191481"/>
                  <a:pt x="2021332" y="3190187"/>
                </a:cubicBezTo>
                <a:cubicBezTo>
                  <a:pt x="1980808" y="3192837"/>
                  <a:pt x="1960551" y="3192182"/>
                  <a:pt x="1937109" y="3194259"/>
                </a:cubicBezTo>
                <a:cubicBezTo>
                  <a:pt x="1933244" y="3194376"/>
                  <a:pt x="1901924" y="3195327"/>
                  <a:pt x="1908362" y="3191174"/>
                </a:cubicBezTo>
                <a:cubicBezTo>
                  <a:pt x="1873455" y="3191897"/>
                  <a:pt x="1822379" y="3188607"/>
                  <a:pt x="1786518" y="3189413"/>
                </a:cubicBezTo>
                <a:cubicBezTo>
                  <a:pt x="1763469" y="3179547"/>
                  <a:pt x="1741339" y="3197857"/>
                  <a:pt x="1717434" y="3196011"/>
                </a:cubicBezTo>
                <a:cubicBezTo>
                  <a:pt x="1723972" y="3205094"/>
                  <a:pt x="1664175" y="3190915"/>
                  <a:pt x="1662865" y="3201166"/>
                </a:cubicBezTo>
                <a:lnTo>
                  <a:pt x="1636987" y="3195235"/>
                </a:lnTo>
                <a:lnTo>
                  <a:pt x="1623920" y="3183037"/>
                </a:lnTo>
                <a:cubicBezTo>
                  <a:pt x="1619023" y="3182563"/>
                  <a:pt x="1613758" y="3192473"/>
                  <a:pt x="1607939" y="3192950"/>
                </a:cubicBezTo>
                <a:cubicBezTo>
                  <a:pt x="1593621" y="3197013"/>
                  <a:pt x="1571326" y="3192034"/>
                  <a:pt x="1551162" y="3192335"/>
                </a:cubicBezTo>
                <a:lnTo>
                  <a:pt x="1541903" y="3186915"/>
                </a:lnTo>
                <a:lnTo>
                  <a:pt x="1511680" y="3191495"/>
                </a:lnTo>
                <a:cubicBezTo>
                  <a:pt x="1489503" y="3191217"/>
                  <a:pt x="1467326" y="3190938"/>
                  <a:pt x="1445149" y="3190660"/>
                </a:cubicBezTo>
                <a:lnTo>
                  <a:pt x="1436200" y="3191890"/>
                </a:lnTo>
                <a:cubicBezTo>
                  <a:pt x="1432876" y="3191277"/>
                  <a:pt x="1429122" y="3201007"/>
                  <a:pt x="1425206" y="3200344"/>
                </a:cubicBezTo>
                <a:lnTo>
                  <a:pt x="1412701" y="3187919"/>
                </a:lnTo>
                <a:cubicBezTo>
                  <a:pt x="1402612" y="3187367"/>
                  <a:pt x="1373509" y="3184444"/>
                  <a:pt x="1364678" y="3183688"/>
                </a:cubicBezTo>
                <a:cubicBezTo>
                  <a:pt x="1363023" y="3183583"/>
                  <a:pt x="1361370" y="3183479"/>
                  <a:pt x="1359716" y="3183377"/>
                </a:cubicBezTo>
                <a:lnTo>
                  <a:pt x="1327998" y="3173718"/>
                </a:lnTo>
                <a:cubicBezTo>
                  <a:pt x="1303324" y="3168363"/>
                  <a:pt x="1243415" y="3156944"/>
                  <a:pt x="1211674" y="3151252"/>
                </a:cubicBezTo>
                <a:cubicBezTo>
                  <a:pt x="1183206" y="3154805"/>
                  <a:pt x="1160307" y="3140433"/>
                  <a:pt x="1137545" y="3142903"/>
                </a:cubicBezTo>
                <a:cubicBezTo>
                  <a:pt x="1108831" y="3139323"/>
                  <a:pt x="1085657" y="3133417"/>
                  <a:pt x="1067088" y="3129767"/>
                </a:cubicBezTo>
                <a:cubicBezTo>
                  <a:pt x="1064006" y="3128241"/>
                  <a:pt x="1029699" y="3122201"/>
                  <a:pt x="1026132" y="3121008"/>
                </a:cubicBezTo>
                <a:cubicBezTo>
                  <a:pt x="1005747" y="3117732"/>
                  <a:pt x="1013867" y="3117508"/>
                  <a:pt x="979389" y="3112403"/>
                </a:cubicBezTo>
                <a:cubicBezTo>
                  <a:pt x="950459" y="3107178"/>
                  <a:pt x="920762" y="3105056"/>
                  <a:pt x="888511" y="3099565"/>
                </a:cubicBezTo>
                <a:cubicBezTo>
                  <a:pt x="854269" y="3092172"/>
                  <a:pt x="833998" y="3094049"/>
                  <a:pt x="820520" y="3090926"/>
                </a:cubicBezTo>
                <a:cubicBezTo>
                  <a:pt x="792202" y="3081871"/>
                  <a:pt x="783417" y="3082958"/>
                  <a:pt x="740242" y="3083816"/>
                </a:cubicBezTo>
                <a:cubicBezTo>
                  <a:pt x="707061" y="3077800"/>
                  <a:pt x="671560" y="3086129"/>
                  <a:pt x="646247" y="3074734"/>
                </a:cubicBezTo>
                <a:cubicBezTo>
                  <a:pt x="642938" y="3075735"/>
                  <a:pt x="639394" y="3076369"/>
                  <a:pt x="635700" y="3076739"/>
                </a:cubicBezTo>
                <a:cubicBezTo>
                  <a:pt x="632097" y="3076874"/>
                  <a:pt x="628494" y="3077010"/>
                  <a:pt x="624891" y="3077145"/>
                </a:cubicBezTo>
                <a:lnTo>
                  <a:pt x="614671" y="3073567"/>
                </a:lnTo>
                <a:cubicBezTo>
                  <a:pt x="603428" y="3072991"/>
                  <a:pt x="568522" y="3074251"/>
                  <a:pt x="557430" y="3073687"/>
                </a:cubicBezTo>
                <a:lnTo>
                  <a:pt x="557338" y="3073252"/>
                </a:lnTo>
                <a:cubicBezTo>
                  <a:pt x="554424" y="3072272"/>
                  <a:pt x="546805" y="3070825"/>
                  <a:pt x="539949" y="3067812"/>
                </a:cubicBezTo>
                <a:cubicBezTo>
                  <a:pt x="528878" y="3064560"/>
                  <a:pt x="503526" y="3056658"/>
                  <a:pt x="490911" y="3053742"/>
                </a:cubicBezTo>
                <a:lnTo>
                  <a:pt x="468269" y="3040300"/>
                </a:lnTo>
                <a:lnTo>
                  <a:pt x="446284" y="3044010"/>
                </a:lnTo>
                <a:cubicBezTo>
                  <a:pt x="429421" y="3045653"/>
                  <a:pt x="428304" y="3040351"/>
                  <a:pt x="407700" y="3036255"/>
                </a:cubicBezTo>
                <a:cubicBezTo>
                  <a:pt x="397569" y="3038433"/>
                  <a:pt x="390857" y="3046536"/>
                  <a:pt x="384835" y="3043282"/>
                </a:cubicBezTo>
                <a:cubicBezTo>
                  <a:pt x="363540" y="3042472"/>
                  <a:pt x="346002" y="3026895"/>
                  <a:pt x="323041" y="3023486"/>
                </a:cubicBezTo>
                <a:cubicBezTo>
                  <a:pt x="296255" y="3024819"/>
                  <a:pt x="286207" y="3016076"/>
                  <a:pt x="261659" y="3012466"/>
                </a:cubicBezTo>
                <a:cubicBezTo>
                  <a:pt x="237343" y="3017165"/>
                  <a:pt x="246269" y="3004370"/>
                  <a:pt x="234593" y="3000196"/>
                </a:cubicBezTo>
                <a:lnTo>
                  <a:pt x="231087" y="2999548"/>
                </a:lnTo>
                <a:lnTo>
                  <a:pt x="182124" y="3000760"/>
                </a:lnTo>
                <a:cubicBezTo>
                  <a:pt x="176172" y="2995322"/>
                  <a:pt x="146296" y="3000490"/>
                  <a:pt x="150781" y="2990775"/>
                </a:cubicBezTo>
                <a:cubicBezTo>
                  <a:pt x="135014" y="2988838"/>
                  <a:pt x="99403" y="2989342"/>
                  <a:pt x="87521" y="2989133"/>
                </a:cubicBezTo>
                <a:cubicBezTo>
                  <a:pt x="84843" y="2989261"/>
                  <a:pt x="82166" y="2989390"/>
                  <a:pt x="79487" y="2989518"/>
                </a:cubicBezTo>
                <a:lnTo>
                  <a:pt x="77079" y="2990682"/>
                </a:lnTo>
                <a:cubicBezTo>
                  <a:pt x="74554" y="2991354"/>
                  <a:pt x="71035" y="2991559"/>
                  <a:pt x="65291" y="2990716"/>
                </a:cubicBezTo>
                <a:cubicBezTo>
                  <a:pt x="64857" y="2990584"/>
                  <a:pt x="64422" y="2990453"/>
                  <a:pt x="63989" y="2990321"/>
                </a:cubicBezTo>
                <a:cubicBezTo>
                  <a:pt x="62342" y="2990669"/>
                  <a:pt x="50523" y="2991267"/>
                  <a:pt x="36658" y="2991762"/>
                </a:cubicBezTo>
                <a:lnTo>
                  <a:pt x="0" y="2992525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87" name="Google Shape;87;p2"/>
          <p:cNvSpPr txBox="1">
            <a:spLocks noGrp="1"/>
          </p:cNvSpPr>
          <p:nvPr>
            <p:ph type="ctrTitle"/>
          </p:nvPr>
        </p:nvSpPr>
        <p:spPr>
          <a:xfrm>
            <a:off x="276899" y="3472263"/>
            <a:ext cx="4401880" cy="2525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6000"/>
              <a:buFont typeface="Century Gothic"/>
              <a:buNone/>
            </a:pPr>
            <a:r>
              <a:rPr lang="en-GB" sz="360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Belong -  </a:t>
            </a:r>
            <a:br>
              <a:rPr lang="en-GB" sz="360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360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Cohesion and Integration Network</a:t>
            </a:r>
            <a:endParaRPr sz="3600"/>
          </a:p>
        </p:txBody>
      </p:sp>
      <p:sp>
        <p:nvSpPr>
          <p:cNvPr id="88" name="Google Shape;88;p2"/>
          <p:cNvSpPr txBox="1">
            <a:spLocks noGrp="1"/>
          </p:cNvSpPr>
          <p:nvPr>
            <p:ph type="subTitle" idx="1"/>
          </p:nvPr>
        </p:nvSpPr>
        <p:spPr>
          <a:xfrm>
            <a:off x="5156792" y="3402239"/>
            <a:ext cx="6463862" cy="2781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ct val="129729"/>
              <a:buFont typeface="Arial"/>
              <a:buChar char="•"/>
            </a:pPr>
            <a:r>
              <a:rPr lang="en-GB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National Charity and membership network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ct val="129729"/>
              <a:buFont typeface="Arial"/>
              <a:buChar char="•"/>
            </a:pPr>
            <a:r>
              <a:rPr lang="en-GB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With our home in Manchester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ct val="129729"/>
              <a:buFont typeface="Arial"/>
              <a:buChar char="•"/>
            </a:pPr>
            <a:r>
              <a:rPr lang="en-GB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More connected, less divided society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ct val="129729"/>
              <a:buFont typeface="Arial"/>
              <a:buChar char="•"/>
            </a:pPr>
            <a:r>
              <a:rPr lang="en-GB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Improving practice and transforming policy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ct val="129729"/>
              <a:buFont typeface="Arial"/>
              <a:buChar char="•"/>
            </a:pPr>
            <a:r>
              <a:rPr lang="en-GB" sz="2000">
                <a:solidFill>
                  <a:srgbClr val="7030A0"/>
                </a:solidFill>
              </a:rPr>
              <a:t>Evidence based and research led 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ct val="129729"/>
              <a:buFont typeface="Arial"/>
              <a:buChar char="•"/>
            </a:pPr>
            <a:r>
              <a:rPr lang="en-GB" sz="2000">
                <a:solidFill>
                  <a:srgbClr val="7030A0"/>
                </a:solidFill>
              </a:rPr>
              <a:t>Connecting across sectors and geographies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ct val="129729"/>
              <a:buFont typeface="Arial"/>
              <a:buChar char="•"/>
            </a:pPr>
            <a:r>
              <a:rPr lang="en-GB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Providing knowledge, resources and skills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9"/>
          <p:cNvSpPr txBox="1">
            <a:spLocks noGrp="1"/>
          </p:cNvSpPr>
          <p:nvPr>
            <p:ph type="ctrTitle"/>
          </p:nvPr>
        </p:nvSpPr>
        <p:spPr>
          <a:xfrm>
            <a:off x="991494" y="1902372"/>
            <a:ext cx="100020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GB" sz="3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GB" sz="3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3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GB" sz="3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3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GB" sz="3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4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QUESTIONS?</a:t>
            </a:r>
            <a:r>
              <a:rPr lang="en-GB" sz="3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GB" sz="3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3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GB" sz="3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GB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3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8"/>
          <p:cNvSpPr txBox="1">
            <a:spLocks noGrp="1"/>
          </p:cNvSpPr>
          <p:nvPr>
            <p:ph type="ctrTitle"/>
          </p:nvPr>
        </p:nvSpPr>
        <p:spPr>
          <a:xfrm>
            <a:off x="684268" y="928918"/>
            <a:ext cx="100020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3591"/>
              </a:buClr>
              <a:buSzPct val="111111"/>
              <a:buFont typeface="Century Gothic"/>
              <a:buNone/>
            </a:pPr>
            <a:r>
              <a:rPr lang="en-GB" sz="3600" b="1">
                <a:solidFill>
                  <a:srgbClr val="49359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 we mean by cohesion &amp; integration?</a:t>
            </a:r>
            <a:endParaRPr sz="3600" b="1">
              <a:solidFill>
                <a:srgbClr val="49359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48"/>
          <p:cNvSpPr txBox="1">
            <a:spLocks noGrp="1"/>
          </p:cNvSpPr>
          <p:nvPr>
            <p:ph type="subTitle" idx="1"/>
          </p:nvPr>
        </p:nvSpPr>
        <p:spPr>
          <a:xfrm>
            <a:off x="684268" y="1506450"/>
            <a:ext cx="10113871" cy="3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rPr lang="en-GB" sz="2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Terms that describes how well people from different backgrounds mix, interact and get along with each other. </a:t>
            </a:r>
            <a:endParaRPr sz="2000"/>
          </a:p>
          <a:p>
            <a:pPr marL="0" lvl="0" indent="0" algn="l" rtl="0">
              <a:lnSpc>
                <a:spcPct val="133333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rPr lang="en-GB" sz="2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Building </a:t>
            </a:r>
            <a:r>
              <a:rPr lang="en-GB" sz="2000" b="1">
                <a:solidFill>
                  <a:srgbClr val="FF61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cohesion and integration </a:t>
            </a:r>
            <a:r>
              <a:rPr lang="en-GB" sz="2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about developing neighbourhoods, workplaces, institutions and social spaces where difference is </a:t>
            </a:r>
            <a:r>
              <a:rPr lang="en-GB" sz="2000" b="1">
                <a:solidFill>
                  <a:srgbClr val="FF61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welcomed and celebrated</a:t>
            </a:r>
            <a:r>
              <a:rPr lang="en-GB" sz="2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000"/>
          </a:p>
          <a:p>
            <a:pPr marL="0" lvl="0" indent="0" algn="l" rtl="0">
              <a:lnSpc>
                <a:spcPct val="133333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rPr lang="en-GB" sz="2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is about moving beyond narratives of “us” and “them” towards ideas of trust, </a:t>
            </a:r>
            <a:r>
              <a:rPr lang="en-GB" sz="2000" b="1">
                <a:solidFill>
                  <a:srgbClr val="FF61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shared identity </a:t>
            </a:r>
            <a:r>
              <a:rPr lang="en-GB" sz="2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a </a:t>
            </a:r>
            <a:r>
              <a:rPr lang="en-GB" sz="2000" b="1">
                <a:solidFill>
                  <a:srgbClr val="FF61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sense of belonging</a:t>
            </a:r>
            <a:r>
              <a:rPr lang="en-GB" sz="2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/>
          </a:p>
          <a:p>
            <a:pPr marL="0" lvl="0" indent="0" algn="l" rtl="0">
              <a:lnSpc>
                <a:spcPct val="133333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rPr lang="en-GB" sz="2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Most importantly it is about </a:t>
            </a:r>
            <a:r>
              <a:rPr lang="en-GB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Relationships</a:t>
            </a:r>
            <a:endParaRPr/>
          </a:p>
          <a:p>
            <a:pPr marL="0" lvl="0" indent="0" algn="l" rtl="0">
              <a:lnSpc>
                <a:spcPct val="133333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endParaRPr sz="2000"/>
          </a:p>
          <a:p>
            <a:pPr marL="0" lvl="0" indent="0" algn="l" rtl="0">
              <a:lnSpc>
                <a:spcPct val="133333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ctrTitle"/>
          </p:nvPr>
        </p:nvSpPr>
        <p:spPr>
          <a:xfrm>
            <a:off x="684268" y="928918"/>
            <a:ext cx="100020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3591"/>
              </a:buClr>
              <a:buSzPts val="3600"/>
              <a:buFont typeface="Century Gothic"/>
              <a:buNone/>
            </a:pPr>
            <a:r>
              <a:rPr lang="en-GB" sz="3600" b="1">
                <a:solidFill>
                  <a:srgbClr val="49359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does it matter?</a:t>
            </a:r>
            <a:endParaRPr sz="3600" b="1">
              <a:solidFill>
                <a:srgbClr val="49359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992132" y="157774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Pre-pandemic – </a:t>
            </a:r>
            <a:r>
              <a:rPr lang="en-GB" sz="2400" b="1" i="0" u="none" strike="noStrike" cap="none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low levels of social mixing</a:t>
            </a:r>
            <a:endParaRPr/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During the pandemic restrictions on movement meant </a:t>
            </a:r>
            <a:r>
              <a:rPr lang="en-GB" sz="2400" b="1" i="0" u="none" strike="noStrike" cap="none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social mixing even less likely </a:t>
            </a:r>
            <a:r>
              <a:rPr lang="en-GB" sz="2400" b="0" i="0" u="none" strike="noStrike" cap="none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unlikely that we have gone back to levels of social mixing pre-pandemic</a:t>
            </a:r>
            <a:endParaRPr sz="2400" b="1" i="0" u="none" strike="noStrike" cap="none">
              <a:solidFill>
                <a:srgbClr val="7030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Incredible outpouring of </a:t>
            </a:r>
            <a:r>
              <a:rPr lang="en-GB" sz="2400" b="1" i="0" u="none" strike="noStrike" cap="none">
                <a:solidFill>
                  <a:srgbClr val="C522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community spirit and support </a:t>
            </a:r>
            <a:r>
              <a:rPr lang="en-GB" sz="2400" b="0" i="0" u="none" strike="noStrike" cap="none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early months</a:t>
            </a:r>
            <a:endParaRPr/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Understanding Society study suggests cohesion </a:t>
            </a:r>
            <a:r>
              <a:rPr lang="en-GB" sz="2400" b="1" i="0" u="none" strike="noStrike" cap="none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decreased</a:t>
            </a:r>
            <a:endParaRPr/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Increase in hate crime </a:t>
            </a:r>
            <a:r>
              <a:rPr lang="en-GB" sz="2400" b="0" i="0" u="none" strike="noStrike" cap="none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towards some groups</a:t>
            </a:r>
            <a:endParaRPr/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Beyond Us and Them research project saw both </a:t>
            </a:r>
            <a:r>
              <a:rPr lang="en-GB" sz="2400" b="1" i="0" u="none" strike="noStrike" cap="none">
                <a:solidFill>
                  <a:srgbClr val="C522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unity</a:t>
            </a:r>
            <a:r>
              <a:rPr lang="en-GB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0" i="0" u="none" strike="noStrike" cap="none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GB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i="0" u="none" strike="noStrike" cap="none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division</a:t>
            </a:r>
            <a:endParaRPr/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 some areas were more resilient….</a:t>
            </a:r>
            <a:endParaRPr/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"/>
          <p:cNvSpPr txBox="1">
            <a:spLocks noGrp="1"/>
          </p:cNvSpPr>
          <p:nvPr>
            <p:ph type="ctrTitle"/>
          </p:nvPr>
        </p:nvSpPr>
        <p:spPr>
          <a:xfrm>
            <a:off x="684268" y="928918"/>
            <a:ext cx="100020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3591"/>
              </a:buClr>
              <a:buSzPct val="111111"/>
              <a:buFont typeface="Century Gothic"/>
              <a:buNone/>
            </a:pPr>
            <a:r>
              <a:rPr lang="en-GB" sz="3600" b="1">
                <a:solidFill>
                  <a:srgbClr val="49359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Three types of </a:t>
            </a:r>
            <a:r>
              <a:rPr lang="en-GB" sz="36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relationships</a:t>
            </a:r>
            <a:r>
              <a:rPr lang="en-GB" sz="3600" b="1">
                <a:solidFill>
                  <a:srgbClr val="49359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that are crucial to social cohesion:</a:t>
            </a:r>
            <a:endParaRPr sz="3600" b="1">
              <a:solidFill>
                <a:srgbClr val="49359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6" name="Google Shape;106;p7"/>
          <p:cNvPicPr preferRelativeResize="0"/>
          <p:nvPr/>
        </p:nvPicPr>
        <p:blipFill rotWithShape="1">
          <a:blip r:embed="rId4">
            <a:alphaModFix/>
          </a:blip>
          <a:srcRect l="21124" t="26206" r="17713" b="14143"/>
          <a:stretch/>
        </p:blipFill>
        <p:spPr>
          <a:xfrm>
            <a:off x="8137003" y="2241550"/>
            <a:ext cx="2465407" cy="2295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7"/>
          <p:cNvPicPr preferRelativeResize="0"/>
          <p:nvPr/>
        </p:nvPicPr>
        <p:blipFill rotWithShape="1">
          <a:blip r:embed="rId5">
            <a:alphaModFix/>
          </a:blip>
          <a:srcRect l="25073" t="27135" r="23991" b="24443"/>
          <a:stretch/>
        </p:blipFill>
        <p:spPr>
          <a:xfrm>
            <a:off x="4421528" y="2129742"/>
            <a:ext cx="2233819" cy="2407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7" descr="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9711" y="2241550"/>
            <a:ext cx="2792223" cy="216658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7"/>
          <p:cNvSpPr txBox="1"/>
          <p:nvPr/>
        </p:nvSpPr>
        <p:spPr>
          <a:xfrm>
            <a:off x="960699" y="4819966"/>
            <a:ext cx="14638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0" u="none" strike="noStrike" cap="non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Bonding</a:t>
            </a:r>
            <a:endParaRPr/>
          </a:p>
        </p:txBody>
      </p:sp>
      <p:sp>
        <p:nvSpPr>
          <p:cNvPr id="110" name="Google Shape;110;p7"/>
          <p:cNvSpPr txBox="1"/>
          <p:nvPr/>
        </p:nvSpPr>
        <p:spPr>
          <a:xfrm>
            <a:off x="4632138" y="4819966"/>
            <a:ext cx="148951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0" u="none" strike="noStrike" cap="non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Bridging</a:t>
            </a:r>
            <a:endParaRPr/>
          </a:p>
        </p:txBody>
      </p:sp>
      <p:sp>
        <p:nvSpPr>
          <p:cNvPr id="111" name="Google Shape;111;p7"/>
          <p:cNvSpPr txBox="1"/>
          <p:nvPr/>
        </p:nvSpPr>
        <p:spPr>
          <a:xfrm>
            <a:off x="8754654" y="4819966"/>
            <a:ext cx="13211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0" u="none" strike="noStrike" cap="non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Linking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 txBox="1">
            <a:spLocks noGrp="1"/>
          </p:cNvSpPr>
          <p:nvPr>
            <p:ph type="ctrTitle"/>
          </p:nvPr>
        </p:nvSpPr>
        <p:spPr>
          <a:xfrm>
            <a:off x="8454189" y="352927"/>
            <a:ext cx="3737811" cy="1026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3591"/>
              </a:buClr>
              <a:buSzPct val="111111"/>
              <a:buFont typeface="Century Gothic"/>
              <a:buNone/>
            </a:pPr>
            <a:r>
              <a:rPr lang="en-GB" sz="36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Understanding place</a:t>
            </a:r>
            <a:r>
              <a:rPr lang="en-GB" sz="3600" b="1">
                <a:solidFill>
                  <a:srgbClr val="49359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3600" b="1">
              <a:solidFill>
                <a:srgbClr val="49359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13CF99-9DE7-F245-8E03-A5F0F8A13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17" y="462656"/>
            <a:ext cx="8760618" cy="61906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"/>
          <p:cNvSpPr txBox="1">
            <a:spLocks noGrp="1"/>
          </p:cNvSpPr>
          <p:nvPr>
            <p:ph type="ctrTitle"/>
          </p:nvPr>
        </p:nvSpPr>
        <p:spPr>
          <a:xfrm>
            <a:off x="8454189" y="352927"/>
            <a:ext cx="3737811" cy="1026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3591"/>
              </a:buClr>
              <a:buSzPct val="111111"/>
              <a:buFont typeface="Century Gothic"/>
              <a:buNone/>
            </a:pPr>
            <a:r>
              <a:rPr lang="en-GB" sz="36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Understanding place</a:t>
            </a:r>
            <a:endParaRPr sz="3600" b="1">
              <a:solidFill>
                <a:srgbClr val="49359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3F5875-A74D-8145-B66E-626BB3F124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10" t="13085" r="74051" b="55178"/>
          <a:stretch/>
        </p:blipFill>
        <p:spPr>
          <a:xfrm>
            <a:off x="1025611" y="1272745"/>
            <a:ext cx="4263081" cy="445940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/>
          <p:nvPr/>
        </p:nvSpPr>
        <p:spPr>
          <a:xfrm>
            <a:off x="3900750" y="5852425"/>
            <a:ext cx="3885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1" i="0" u="none" strike="noStrike" cap="none">
                <a:solidFill>
                  <a:srgbClr val="493591"/>
                </a:solidFill>
                <a:latin typeface="PT Sans"/>
                <a:ea typeface="PT Sans"/>
                <a:cs typeface="PT Sans"/>
                <a:sym typeface="PT Sans"/>
              </a:rPr>
              <a:t>#BeyondUsAndThem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0"/>
          <p:cNvSpPr txBox="1"/>
          <p:nvPr/>
        </p:nvSpPr>
        <p:spPr>
          <a:xfrm>
            <a:off x="8389088" y="2849526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0"/>
          <p:cNvSpPr txBox="1"/>
          <p:nvPr/>
        </p:nvSpPr>
        <p:spPr>
          <a:xfrm>
            <a:off x="2008653" y="2541749"/>
            <a:ext cx="152012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C52A5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Trust in local govt &amp; institutions</a:t>
            </a:r>
            <a:endParaRPr sz="1800" b="0" i="0" u="none" strike="noStrike" cap="none">
              <a:solidFill>
                <a:srgbClr val="C52A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0"/>
          <p:cNvSpPr txBox="1"/>
          <p:nvPr/>
        </p:nvSpPr>
        <p:spPr>
          <a:xfrm>
            <a:off x="887737" y="1073811"/>
            <a:ext cx="969317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i="0" u="none" strike="noStrike" cap="none">
                <a:solidFill>
                  <a:srgbClr val="49359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Social Cohesion  as both a </a:t>
            </a:r>
            <a:r>
              <a:rPr lang="en-GB" sz="3200" b="1" i="1" u="none" strike="noStrike" cap="none">
                <a:solidFill>
                  <a:srgbClr val="49359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state </a:t>
            </a:r>
            <a:r>
              <a:rPr lang="en-GB" sz="3200" b="1" i="0" u="none" strike="noStrike" cap="none">
                <a:solidFill>
                  <a:srgbClr val="49359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a </a:t>
            </a:r>
            <a:r>
              <a:rPr lang="en-GB" sz="3200" b="1" i="1" u="none" strike="noStrike" cap="none">
                <a:solidFill>
                  <a:srgbClr val="49359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process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20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3245" y="2202862"/>
            <a:ext cx="3060700" cy="237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0"/>
          <p:cNvSpPr txBox="1"/>
          <p:nvPr/>
        </p:nvSpPr>
        <p:spPr>
          <a:xfrm>
            <a:off x="2606288" y="4278056"/>
            <a:ext cx="1576957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C52A5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Trust in, &amp; perceptions of, others</a:t>
            </a:r>
            <a:endParaRPr sz="1800" b="0" i="0" u="none" strike="noStrike" cap="none">
              <a:solidFill>
                <a:srgbClr val="C52A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0"/>
          <p:cNvSpPr txBox="1"/>
          <p:nvPr/>
        </p:nvSpPr>
        <p:spPr>
          <a:xfrm>
            <a:off x="4915385" y="4742096"/>
            <a:ext cx="157695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C52A5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Social connections</a:t>
            </a:r>
            <a:endParaRPr sz="1800" b="0" i="0" u="none" strike="noStrike" cap="none">
              <a:solidFill>
                <a:srgbClr val="C52A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0"/>
          <p:cNvSpPr txBox="1"/>
          <p:nvPr/>
        </p:nvSpPr>
        <p:spPr>
          <a:xfrm>
            <a:off x="7025985" y="4235472"/>
            <a:ext cx="175966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C52A5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Active social engagement</a:t>
            </a:r>
            <a:endParaRPr sz="1800" b="0" i="0" u="none" strike="noStrike" cap="none">
              <a:solidFill>
                <a:srgbClr val="C52A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0"/>
          <p:cNvSpPr txBox="1"/>
          <p:nvPr/>
        </p:nvSpPr>
        <p:spPr>
          <a:xfrm>
            <a:off x="7412674" y="2674851"/>
            <a:ext cx="152012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C52A5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Social Mixing</a:t>
            </a:r>
            <a:endParaRPr sz="1800" b="0" i="0" u="none" strike="noStrike" cap="none">
              <a:solidFill>
                <a:srgbClr val="C52A5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47"/>
          <p:cNvPicPr preferRelativeResize="0"/>
          <p:nvPr/>
        </p:nvPicPr>
        <p:blipFill rotWithShape="1">
          <a:blip r:embed="rId4">
            <a:alphaModFix/>
          </a:blip>
          <a:srcRect t="28995" b="37564"/>
          <a:stretch/>
        </p:blipFill>
        <p:spPr>
          <a:xfrm>
            <a:off x="0" y="0"/>
            <a:ext cx="12192000" cy="271803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7"/>
          <p:cNvSpPr txBox="1"/>
          <p:nvPr/>
        </p:nvSpPr>
        <p:spPr>
          <a:xfrm>
            <a:off x="354952" y="2819772"/>
            <a:ext cx="11647356" cy="279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953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 b="1" i="0" u="none" strike="noStrike" cap="none" dirty="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Beyond Us and Them Research Project (May 2020 – March 2022)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953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7030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953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is the COVID-19 pandemic </a:t>
            </a:r>
            <a:r>
              <a:rPr lang="en-GB" sz="1600" b="1" i="0" u="none" strike="noStrike" cap="none" dirty="0">
                <a:solidFill>
                  <a:srgbClr val="FF61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affecting relations between individuals, communities and the state </a:t>
            </a:r>
            <a:r>
              <a:rPr lang="en-GB" sz="1600" b="0" i="0" u="none" strike="noStrike" cap="none" dirty="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what can we learn for the </a:t>
            </a:r>
            <a:r>
              <a:rPr lang="en-GB" sz="1600" b="1" i="0" u="none" strike="noStrike" cap="none" dirty="0">
                <a:solidFill>
                  <a:srgbClr val="FF61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future</a:t>
            </a:r>
            <a:r>
              <a:rPr lang="en-GB" sz="1600" b="1" i="0" u="none" strike="noStrike" cap="none" dirty="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953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Surveys in </a:t>
            </a:r>
            <a:r>
              <a:rPr lang="en-GB" sz="1600" b="1" i="0" u="none" strike="noStrike" cap="none" dirty="0">
                <a:solidFill>
                  <a:srgbClr val="FF61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13 places</a:t>
            </a:r>
            <a:r>
              <a:rPr lang="en-GB" sz="1600" b="1" i="0" u="none" strike="noStrike" cap="none" dirty="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600" b="0" i="0" u="none" strike="noStrike" cap="none" dirty="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boosts for Black and Muslim groups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953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1600" b="1" i="0" u="none" strike="noStrike" cap="none" dirty="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Repeated 3-8 times</a:t>
            </a:r>
            <a:r>
              <a:rPr lang="en-GB" sz="1600" b="0" i="0" u="none" strike="noStrike" cap="none" dirty="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between May 2020 and July 2021 (</a:t>
            </a:r>
            <a:r>
              <a:rPr lang="en-GB" sz="1600" b="1" i="0" u="none" strike="noStrike" cap="none" dirty="0">
                <a:solidFill>
                  <a:srgbClr val="FF61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39,000 respondents in total</a:t>
            </a:r>
            <a:r>
              <a:rPr lang="en-GB" sz="1600" b="0" i="0" u="none" strike="noStrike" cap="none" dirty="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953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1600" b="1" i="0" u="none" strike="noStrike" cap="none" dirty="0">
                <a:solidFill>
                  <a:srgbClr val="FF61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61 focus groups </a:t>
            </a:r>
            <a:r>
              <a:rPr lang="en-GB" sz="1600" b="0" i="0" u="none" strike="noStrike" cap="none" dirty="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lang="en-GB" sz="1600" b="1" i="0" u="none" strike="noStrike" cap="none" dirty="0">
                <a:solidFill>
                  <a:srgbClr val="FF61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256 one-to-one interviews</a:t>
            </a:r>
            <a:endParaRPr sz="1600" b="0" i="0" u="none" strike="noStrike" cap="none" dirty="0">
              <a:solidFill>
                <a:srgbClr val="FF616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0" name="Google Shape;130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03072" y="5564157"/>
            <a:ext cx="1673277" cy="1003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77431" y="5630885"/>
            <a:ext cx="1462130" cy="877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FCBA9BF9632E42B79EAE9BC05B425A" ma:contentTypeVersion="14" ma:contentTypeDescription="Create a new document." ma:contentTypeScope="" ma:versionID="5b11824669b1d6f6ca67287b3d54b7e6">
  <xsd:schema xmlns:xsd="http://www.w3.org/2001/XMLSchema" xmlns:xs="http://www.w3.org/2001/XMLSchema" xmlns:p="http://schemas.microsoft.com/office/2006/metadata/properties" xmlns:ns3="eea9783d-28d5-4cc0-a06d-9dd3fecb7142" xmlns:ns4="99aaf6d9-31b3-4d63-bb73-41bc76350541" targetNamespace="http://schemas.microsoft.com/office/2006/metadata/properties" ma:root="true" ma:fieldsID="7d3d914cfb244b21993831dca2a54324" ns3:_="" ns4:_="">
    <xsd:import namespace="eea9783d-28d5-4cc0-a06d-9dd3fecb7142"/>
    <xsd:import namespace="99aaf6d9-31b3-4d63-bb73-41bc7635054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a9783d-28d5-4cc0-a06d-9dd3fecb71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aaf6d9-31b3-4d63-bb73-41bc7635054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ea9783d-28d5-4cc0-a06d-9dd3fecb7142" xsi:nil="true"/>
  </documentManagement>
</p:properties>
</file>

<file path=customXml/itemProps1.xml><?xml version="1.0" encoding="utf-8"?>
<ds:datastoreItem xmlns:ds="http://schemas.openxmlformats.org/officeDocument/2006/customXml" ds:itemID="{E5942109-4077-4313-B40C-5FAFA8641E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a9783d-28d5-4cc0-a06d-9dd3fecb7142"/>
    <ds:schemaRef ds:uri="99aaf6d9-31b3-4d63-bb73-41bc763505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51BF5F-B1C6-499D-BB4A-36ACAF206F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C8663B-92F5-4CC8-A929-94401181C3CF}">
  <ds:schemaRefs>
    <ds:schemaRef ds:uri="http://schemas.microsoft.com/office/2006/documentManagement/types"/>
    <ds:schemaRef ds:uri="99aaf6d9-31b3-4d63-bb73-41bc76350541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eea9783d-28d5-4cc0-a06d-9dd3fecb714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772</Words>
  <Application>Microsoft Office PowerPoint</Application>
  <PresentationFormat>Widescreen</PresentationFormat>
  <Paragraphs>107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PT Sans</vt:lpstr>
      <vt:lpstr>Arial</vt:lpstr>
      <vt:lpstr>Century Gothic</vt:lpstr>
      <vt:lpstr>Calibri</vt:lpstr>
      <vt:lpstr>Office Theme</vt:lpstr>
      <vt:lpstr> Investing in Social Cohesion -  Lessons learnt    Jo Broadwood, CEO, Belong  </vt:lpstr>
      <vt:lpstr>Belong -   The Cohesion and Integration Network</vt:lpstr>
      <vt:lpstr>What do we mean by cohesion &amp; integration?</vt:lpstr>
      <vt:lpstr>Why does it matter?</vt:lpstr>
      <vt:lpstr>Three types of relationships that are crucial to social cohesion:</vt:lpstr>
      <vt:lpstr>Understanding place:</vt:lpstr>
      <vt:lpstr>Understanding place</vt:lpstr>
      <vt:lpstr>PowerPoint Presentation</vt:lpstr>
      <vt:lpstr>PowerPoint Presentation</vt:lpstr>
      <vt:lpstr>Research focus: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Place</vt:lpstr>
      <vt:lpstr>People</vt:lpstr>
      <vt:lpstr>Knowledge</vt:lpstr>
      <vt:lpstr>Systemic Barriers</vt:lpstr>
      <vt:lpstr>   QUESTIONS?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Investing in Social Cohesion -  Lessons learnt    Jo Broadwood, CEO, Belong</dc:title>
  <dc:creator>Jay Bigford</dc:creator>
  <cp:lastModifiedBy>Marianna Solodcaia</cp:lastModifiedBy>
  <cp:revision>3</cp:revision>
  <dcterms:created xsi:type="dcterms:W3CDTF">2019-10-07T10:57:49Z</dcterms:created>
  <dcterms:modified xsi:type="dcterms:W3CDTF">2023-02-28T08:04:13Z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0x010100C9FCBA9BF9632E42B79EAE9BC05B425A</vt:lpwstr>
  </property>
</Properties>
</file>